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4" r:id="rId18"/>
    <p:sldId id="271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CjXHb22+5CE90qyQMQZ+NVJpC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9571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5130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708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41720" y="3179135"/>
            <a:ext cx="9431080" cy="2339163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600"/>
              <a:buFont typeface="Cambria Math"/>
              <a:buNone/>
            </a:pPr>
            <a:r>
              <a:rPr lang="uk-UA" sz="3600" b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  <a:t>Ернст-Теодор-Амадей Гофман  «Лускунчик і Мишачий король».Характер головної героїні (Марі). Фантастичні перетворення персонажів.</a:t>
            </a:r>
            <a:endParaRPr sz="3600" b="1">
              <a:solidFill>
                <a:srgbClr val="C55A1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>
            <a:spLocks noGrp="1"/>
          </p:cNvSpPr>
          <p:nvPr>
            <p:ph type="title"/>
          </p:nvPr>
        </p:nvSpPr>
        <p:spPr>
          <a:xfrm>
            <a:off x="2585083" y="123367"/>
            <a:ext cx="7336467" cy="1325563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6000"/>
              <a:buFont typeface="Cambria Math"/>
              <a:buNone/>
            </a:pPr>
            <a:r>
              <a:rPr lang="uk-UA" sz="6000" b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  <a:t>Гронування</a:t>
            </a:r>
            <a:endParaRPr sz="6000" b="1">
              <a:solidFill>
                <a:srgbClr val="C55A1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41" name="Google Shape;141;p10" descr="Книжка Лускунчик"/>
          <p:cNvPicPr preferRelativeResize="0"/>
          <p:nvPr/>
        </p:nvPicPr>
        <p:blipFill rotWithShape="1">
          <a:blip r:embed="rId3">
            <a:alphaModFix/>
          </a:blip>
          <a:srcRect l="9515" t="40258" r="30390" b="8271"/>
          <a:stretch/>
        </p:blipFill>
        <p:spPr>
          <a:xfrm>
            <a:off x="7785100" y="2137801"/>
            <a:ext cx="3568700" cy="39858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7;p8">
            <a:extLst>
              <a:ext uri="{FF2B5EF4-FFF2-40B4-BE49-F238E27FC236}">
                <a16:creationId xmlns:a16="http://schemas.microsoft.com/office/drawing/2014/main" id="{3216E873-B6B2-4CEE-84A1-C144D2DDED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89910" y="3306680"/>
            <a:ext cx="5237716" cy="1325564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2600" b="1" dirty="0">
                <a:latin typeface="Cambria Math"/>
                <a:ea typeface="Cambria Math"/>
              </a:rPr>
              <a:t>Запишіть основні рисо характеру героїні</a:t>
            </a:r>
            <a:endParaRPr sz="2600" b="1" dirty="0">
              <a:latin typeface="Cambria Math"/>
              <a:ea typeface="Cambria Math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>
            <a:spLocks noGrp="1"/>
          </p:cNvSpPr>
          <p:nvPr>
            <p:ph type="title"/>
          </p:nvPr>
        </p:nvSpPr>
        <p:spPr>
          <a:xfrm>
            <a:off x="2013982" y="230353"/>
            <a:ext cx="7336467" cy="1325563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ct val="100000"/>
              <a:buFont typeface="Cambria Math"/>
              <a:buNone/>
            </a:pPr>
            <a:br>
              <a:rPr lang="uk-UA" sz="6000" b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</a:br>
            <a:r>
              <a:rPr lang="uk-UA" sz="6000" b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  <a:t>«Дерево рішень»</a:t>
            </a:r>
            <a:br>
              <a:rPr lang="uk-UA" sz="6000" b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</a:br>
            <a:r>
              <a:rPr lang="uk-UA" sz="6000" b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endParaRPr sz="6000" b="1">
              <a:solidFill>
                <a:srgbClr val="C55A1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8" name="Google Shape;148;p11"/>
          <p:cNvSpPr txBox="1">
            <a:spLocks noGrp="1"/>
          </p:cNvSpPr>
          <p:nvPr>
            <p:ph type="body" idx="1"/>
          </p:nvPr>
        </p:nvSpPr>
        <p:spPr>
          <a:xfrm>
            <a:off x="795670" y="2369473"/>
            <a:ext cx="10240926" cy="2119054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1544652" y="2723339"/>
            <a:ext cx="7698902" cy="224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 sz="3200" b="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Визначте головний конфлікт казки.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 sz="3200" b="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Як він вирішується?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 sz="3200" b="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Які моральні проблеми вирішує автор?</a:t>
            </a:r>
            <a:endParaRPr sz="3200" b="0" i="0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>
            <a:spLocks noGrp="1"/>
          </p:cNvSpPr>
          <p:nvPr>
            <p:ph type="title"/>
          </p:nvPr>
        </p:nvSpPr>
        <p:spPr>
          <a:xfrm>
            <a:off x="2013982" y="230353"/>
            <a:ext cx="7336467" cy="1325563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ct val="100000"/>
              <a:buFont typeface="Cambria Math"/>
              <a:buNone/>
            </a:pPr>
            <a:r>
              <a:rPr lang="uk-UA" sz="6000" b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  <a:t>Поміркуй</a:t>
            </a:r>
            <a:br>
              <a:rPr lang="uk-UA" sz="6000" b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</a:br>
            <a:r>
              <a:rPr lang="uk-UA" sz="6000" b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endParaRPr sz="6000" b="1">
              <a:solidFill>
                <a:srgbClr val="C55A1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55" name="Google Shape;155;p12"/>
          <p:cNvSpPr txBox="1">
            <a:spLocks noGrp="1"/>
          </p:cNvSpPr>
          <p:nvPr>
            <p:ph type="body" idx="1"/>
          </p:nvPr>
        </p:nvSpPr>
        <p:spPr>
          <a:xfrm>
            <a:off x="975537" y="2686863"/>
            <a:ext cx="10240926" cy="2097789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uk-UA" sz="3200">
                <a:latin typeface="Cambria Math"/>
                <a:ea typeface="Cambria Math"/>
                <a:cs typeface="Cambria Math"/>
                <a:sym typeface="Cambria Math"/>
              </a:rPr>
              <a:t>Як ви думаєте, що допомогло Лускунчикові перемогти злі чари королеви Мишильди?</a:t>
            </a:r>
            <a:endParaRPr sz="3200">
              <a:latin typeface="Cambria Math"/>
              <a:ea typeface="Cambria Math"/>
              <a:cs typeface="Cambria Math"/>
              <a:sym typeface="Cambria Math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>
            <a:spLocks noGrp="1"/>
          </p:cNvSpPr>
          <p:nvPr>
            <p:ph type="body" idx="1"/>
          </p:nvPr>
        </p:nvSpPr>
        <p:spPr>
          <a:xfrm>
            <a:off x="1024698" y="3955225"/>
            <a:ext cx="10547869" cy="2406247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9800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sz="9800" dirty="0">
                <a:latin typeface="Cambria Math"/>
                <a:ea typeface="Cambria Math"/>
                <a:cs typeface="Cambria Math"/>
                <a:sym typeface="Cambria Math"/>
              </a:rPr>
              <a:t>Казка « Лускунчик і Мишачий король» </a:t>
            </a:r>
            <a:r>
              <a:rPr lang="uk-UA" sz="9800" dirty="0" err="1">
                <a:latin typeface="Cambria Math"/>
                <a:ea typeface="Cambria Math"/>
                <a:cs typeface="Cambria Math"/>
                <a:sym typeface="Cambria Math"/>
              </a:rPr>
              <a:t>Т.А.Гофмана</a:t>
            </a:r>
            <a:r>
              <a:rPr lang="uk-UA" sz="9800" dirty="0">
                <a:latin typeface="Cambria Math"/>
                <a:ea typeface="Cambria Math"/>
                <a:cs typeface="Cambria Math"/>
                <a:sym typeface="Cambria Math"/>
              </a:rPr>
              <a:t>  вчить читачів</a:t>
            </a:r>
            <a:endParaRPr sz="9800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sz="9800" dirty="0">
                <a:latin typeface="Cambria Math"/>
                <a:ea typeface="Cambria Math"/>
                <a:cs typeface="Cambria Math"/>
                <a:sym typeface="Cambria Math"/>
              </a:rPr>
              <a:t>бути….</a:t>
            </a:r>
            <a:br>
              <a:rPr lang="uk-UA" sz="9800" dirty="0">
                <a:latin typeface="Cambria Math"/>
                <a:ea typeface="Cambria Math"/>
                <a:cs typeface="Cambria Math"/>
                <a:sym typeface="Cambria Math"/>
              </a:rPr>
            </a:br>
            <a:br>
              <a:rPr lang="uk-UA" sz="9800" dirty="0">
                <a:latin typeface="Cambria Math"/>
                <a:ea typeface="Cambria Math"/>
                <a:cs typeface="Cambria Math"/>
                <a:sym typeface="Cambria Math"/>
              </a:rPr>
            </a:br>
            <a:endParaRPr sz="9800" dirty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" name="Google Shape;140;p10">
            <a:extLst>
              <a:ext uri="{FF2B5EF4-FFF2-40B4-BE49-F238E27FC236}">
                <a16:creationId xmlns:a16="http://schemas.microsoft.com/office/drawing/2014/main" id="{3E0DF771-685B-4B7D-A8F9-26BC04D5BF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5083" y="123367"/>
            <a:ext cx="7336467" cy="1325563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6000"/>
              <a:buFont typeface="Cambria Math"/>
              <a:buNone/>
            </a:pPr>
            <a:r>
              <a:rPr lang="uk-UA" sz="6000" b="1" dirty="0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  <a:t>Завершіть речення</a:t>
            </a:r>
            <a:endParaRPr sz="6000" b="1" dirty="0">
              <a:solidFill>
                <a:srgbClr val="C55A1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>
            <a:spLocks noGrp="1"/>
          </p:cNvSpPr>
          <p:nvPr>
            <p:ph type="body" idx="1"/>
          </p:nvPr>
        </p:nvSpPr>
        <p:spPr>
          <a:xfrm>
            <a:off x="1024698" y="3955225"/>
            <a:ext cx="10547869" cy="2406247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9800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sz="9800" dirty="0">
                <a:latin typeface="Cambria Math"/>
                <a:ea typeface="Cambria Math"/>
                <a:cs typeface="Cambria Math"/>
                <a:sym typeface="Cambria Math"/>
              </a:rPr>
              <a:t>Казка « Лускунчик і Мишачий король» </a:t>
            </a:r>
            <a:r>
              <a:rPr lang="uk-UA" sz="9800" dirty="0" err="1">
                <a:latin typeface="Cambria Math"/>
                <a:ea typeface="Cambria Math"/>
                <a:cs typeface="Cambria Math"/>
                <a:sym typeface="Cambria Math"/>
              </a:rPr>
              <a:t>Т.А.Гофмана</a:t>
            </a:r>
            <a:r>
              <a:rPr lang="uk-UA" sz="9800" dirty="0">
                <a:latin typeface="Cambria Math"/>
                <a:ea typeface="Cambria Math"/>
                <a:cs typeface="Cambria Math"/>
                <a:sym typeface="Cambria Math"/>
              </a:rPr>
              <a:t>  вчить читачів</a:t>
            </a:r>
            <a:endParaRPr sz="9800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sz="9800" dirty="0">
                <a:latin typeface="Cambria Math"/>
                <a:ea typeface="Cambria Math"/>
                <a:cs typeface="Cambria Math"/>
                <a:sym typeface="Cambria Math"/>
              </a:rPr>
              <a:t>бути …….добрими, з увагою та чуйністю ставитися один до одного, допомагати своєму ближньому у біді, захищати слабких, не брехати, сміливо боротися із несправедливістю. </a:t>
            </a:r>
            <a:br>
              <a:rPr lang="uk-UA" sz="9800" dirty="0">
                <a:latin typeface="Cambria Math"/>
                <a:ea typeface="Cambria Math"/>
                <a:cs typeface="Cambria Math"/>
                <a:sym typeface="Cambria Math"/>
              </a:rPr>
            </a:br>
            <a:br>
              <a:rPr lang="uk-UA" sz="9800" dirty="0">
                <a:latin typeface="Cambria Math"/>
                <a:ea typeface="Cambria Math"/>
                <a:cs typeface="Cambria Math"/>
                <a:sym typeface="Cambria Math"/>
              </a:rPr>
            </a:br>
            <a:endParaRPr sz="9800" dirty="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066306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"/>
          <p:cNvSpPr txBox="1">
            <a:spLocks noGrp="1"/>
          </p:cNvSpPr>
          <p:nvPr>
            <p:ph type="body" idx="1"/>
          </p:nvPr>
        </p:nvSpPr>
        <p:spPr>
          <a:xfrm>
            <a:off x="975537" y="3139147"/>
            <a:ext cx="10240926" cy="3291150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sz="8000">
                <a:latin typeface="Cambria Math"/>
                <a:ea typeface="Cambria Math"/>
                <a:cs typeface="Cambria Math"/>
                <a:sym typeface="Cambria Math"/>
              </a:rPr>
              <a:t>	Казка закінчується перемогою добра на злом, надії над безвір'ям, терпіння над байдужістю. В нагороду за все Марі не тільки стає другом Лускунчика, а й реального життязустрічає племінника радника Дросельмейєра - своє кохання. Таким чином, Гофман каже нам, що добро, терпіння, турбота, чуйність, хоробрість, віра можуть перемогти будь-яке зло і зробити людину по-справжньому щасливою.</a:t>
            </a:r>
            <a:br>
              <a:rPr lang="uk-UA" sz="8000">
                <a:latin typeface="Cambria Math"/>
                <a:ea typeface="Cambria Math"/>
                <a:cs typeface="Cambria Math"/>
                <a:sym typeface="Cambria Math"/>
              </a:rPr>
            </a:br>
            <a:br>
              <a:rPr lang="uk-UA" sz="8000">
                <a:latin typeface="Cambria Math"/>
                <a:ea typeface="Cambria Math"/>
                <a:cs typeface="Cambria Math"/>
                <a:sym typeface="Cambria Math"/>
              </a:rPr>
            </a:br>
            <a:endParaRPr sz="80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>
            <a:spLocks noGrp="1"/>
          </p:cNvSpPr>
          <p:nvPr>
            <p:ph type="title"/>
          </p:nvPr>
        </p:nvSpPr>
        <p:spPr>
          <a:xfrm>
            <a:off x="2013982" y="230353"/>
            <a:ext cx="8496702" cy="1325563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ct val="100000"/>
              <a:buFont typeface="Cambria Math"/>
              <a:buNone/>
            </a:pPr>
            <a:r>
              <a:rPr lang="uk-UA" sz="5400" b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  <a:t>Твір-п’ятихвилинка «Дякую»</a:t>
            </a:r>
            <a:br>
              <a:rPr lang="uk-UA" sz="5400" b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</a:br>
            <a:r>
              <a:rPr lang="uk-UA" sz="5400" b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endParaRPr sz="5400" b="1">
              <a:solidFill>
                <a:srgbClr val="C55A1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71" name="Google Shape;171;p15"/>
          <p:cNvSpPr txBox="1">
            <a:spLocks noGrp="1"/>
          </p:cNvSpPr>
          <p:nvPr>
            <p:ph type="body" idx="1"/>
          </p:nvPr>
        </p:nvSpPr>
        <p:spPr>
          <a:xfrm>
            <a:off x="975537" y="2686863"/>
            <a:ext cx="10240926" cy="2097789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uk-UA">
                <a:latin typeface="Cambria Math"/>
                <a:ea typeface="Cambria Math"/>
                <a:cs typeface="Cambria Math"/>
                <a:sym typeface="Cambria Math"/>
              </a:rPr>
              <a:t>Дякую Лускунчику: він допоміг мені зрозуміти …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uk-UA">
                <a:latin typeface="Cambria Math"/>
                <a:ea typeface="Cambria Math"/>
                <a:cs typeface="Cambria Math"/>
                <a:sym typeface="Cambria Math"/>
              </a:rPr>
              <a:t>Дякую Марі: вона навчила мене …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uk-UA">
                <a:latin typeface="Cambria Math"/>
                <a:ea typeface="Cambria Math"/>
                <a:cs typeface="Cambria Math"/>
                <a:sym typeface="Cambria Math"/>
              </a:rPr>
              <a:t>Дякую хрещеному Дросельмаєру: він переконав мене в тому …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>
            <a:spLocks noGrp="1"/>
          </p:cNvSpPr>
          <p:nvPr>
            <p:ph type="title"/>
          </p:nvPr>
        </p:nvSpPr>
        <p:spPr>
          <a:xfrm>
            <a:off x="2013982" y="230353"/>
            <a:ext cx="8496702" cy="1325563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ct val="100000"/>
              <a:buFont typeface="Cambria Math"/>
              <a:buNone/>
            </a:pPr>
            <a:r>
              <a:rPr lang="uk-UA" sz="5400" b="1" dirty="0" err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  <a:t>Самооцінювання</a:t>
            </a:r>
            <a:r>
              <a:rPr lang="uk-UA" sz="5400" b="1" dirty="0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endParaRPr sz="5400" b="1" dirty="0">
              <a:solidFill>
                <a:srgbClr val="C55A1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4" name="Picture 2" descr="https://pickimage.ru/wp-content/uploads/images/detskie/mug/smail8.jpg">
            <a:extLst>
              <a:ext uri="{FF2B5EF4-FFF2-40B4-BE49-F238E27FC236}">
                <a16:creationId xmlns:a16="http://schemas.microsoft.com/office/drawing/2014/main" id="{50E07B5B-D6F3-4B5F-8317-D994ABCE4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111" y="1816498"/>
            <a:ext cx="6667500" cy="185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id="{3CA606A7-6CF7-4659-8C25-56CD58A3736B}"/>
              </a:ext>
            </a:extLst>
          </p:cNvPr>
          <p:cNvSpPr/>
          <p:nvPr/>
        </p:nvSpPr>
        <p:spPr>
          <a:xfrm>
            <a:off x="1356334" y="3903207"/>
            <a:ext cx="3121269" cy="18522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Урок пройшов на відмінно.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Мені було неважко.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 задоволений своєю роботою.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 зрозумів тему уроку.</a:t>
            </a:r>
          </a:p>
          <a:p>
            <a:endParaRPr lang="en-US" dirty="0"/>
          </a:p>
        </p:txBody>
      </p:sp>
      <p:sp>
        <p:nvSpPr>
          <p:cNvPr id="7" name="Скругленный прямоугольник 7">
            <a:extLst>
              <a:ext uri="{FF2B5EF4-FFF2-40B4-BE49-F238E27FC236}">
                <a16:creationId xmlns:a16="http://schemas.microsoft.com/office/drawing/2014/main" id="{67183DC8-0590-44E9-A012-CEA676CC0716}"/>
              </a:ext>
            </a:extLst>
          </p:cNvPr>
          <p:cNvSpPr/>
          <p:nvPr/>
        </p:nvSpPr>
        <p:spPr>
          <a:xfrm>
            <a:off x="4593130" y="3929328"/>
            <a:ext cx="3121269" cy="18493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Урок пройшов добре.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Мені було нелегко.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 не зовсім задоволений своєю роботою.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 повинен повторити.</a:t>
            </a:r>
            <a:endParaRPr lang="en-US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Скругленный прямоугольник 8">
            <a:extLst>
              <a:ext uri="{FF2B5EF4-FFF2-40B4-BE49-F238E27FC236}">
                <a16:creationId xmlns:a16="http://schemas.microsoft.com/office/drawing/2014/main" id="{E54931B7-5E39-4968-842C-E31F6137448A}"/>
              </a:ext>
            </a:extLst>
          </p:cNvPr>
          <p:cNvSpPr/>
          <p:nvPr/>
        </p:nvSpPr>
        <p:spPr>
          <a:xfrm>
            <a:off x="8075215" y="3929328"/>
            <a:ext cx="3121269" cy="185224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Урок пройшов погано.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Мені було дуже важко.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 не задоволений своєю роботою.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Мені потрібна допомога.</a:t>
            </a:r>
            <a:endParaRPr lang="en-US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97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>
            <a:spLocks noGrp="1"/>
          </p:cNvSpPr>
          <p:nvPr>
            <p:ph type="title"/>
          </p:nvPr>
        </p:nvSpPr>
        <p:spPr>
          <a:xfrm>
            <a:off x="2013982" y="230353"/>
            <a:ext cx="7336467" cy="1325563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ct val="100000"/>
              <a:buFont typeface="Cambria Math"/>
              <a:buNone/>
            </a:pPr>
            <a:r>
              <a:rPr lang="uk-UA" sz="6000" b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  <a:t>Домашнє завдання</a:t>
            </a:r>
            <a:br>
              <a:rPr lang="uk-UA" sz="6000" b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</a:br>
            <a:r>
              <a:rPr lang="uk-UA" sz="6000" b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endParaRPr sz="6000" b="1">
              <a:solidFill>
                <a:srgbClr val="C55A1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77" name="Google Shape;177;p16"/>
          <p:cNvSpPr txBox="1">
            <a:spLocks noGrp="1"/>
          </p:cNvSpPr>
          <p:nvPr>
            <p:ph type="body" idx="1"/>
          </p:nvPr>
        </p:nvSpPr>
        <p:spPr>
          <a:xfrm>
            <a:off x="975537" y="2686863"/>
            <a:ext cx="10240926" cy="2097789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>
                <a:latin typeface="Cambria Math"/>
                <a:ea typeface="Cambria Math"/>
                <a:cs typeface="Cambria Math"/>
                <a:sym typeface="Cambria Math"/>
              </a:rPr>
              <a:t>Написати лист Лускунчику або Марі, де висловити свої враження від прочитаного.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>
                <a:latin typeface="Cambria Math"/>
                <a:ea typeface="Cambria Math"/>
                <a:cs typeface="Cambria Math"/>
                <a:sym typeface="Cambria Math"/>
              </a:rPr>
              <a:t> Створити </a:t>
            </a:r>
            <a:r>
              <a:rPr lang="uk-UA" dirty="0" err="1">
                <a:latin typeface="Cambria Math"/>
                <a:ea typeface="Cambria Math"/>
                <a:cs typeface="Cambria Math"/>
                <a:sym typeface="Cambria Math"/>
              </a:rPr>
              <a:t>обкладенку</a:t>
            </a:r>
            <a:r>
              <a:rPr lang="uk-UA" dirty="0">
                <a:latin typeface="Cambria Math"/>
                <a:ea typeface="Cambria Math"/>
                <a:cs typeface="Cambria Math"/>
                <a:sym typeface="Cambria Math"/>
              </a:rPr>
              <a:t>  до книги.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 noGrp="1"/>
          </p:cNvSpPr>
          <p:nvPr>
            <p:ph type="title"/>
          </p:nvPr>
        </p:nvSpPr>
        <p:spPr>
          <a:xfrm>
            <a:off x="2371059" y="287411"/>
            <a:ext cx="6220047" cy="1325563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6000"/>
              <a:buFont typeface="Cambria Math"/>
              <a:buNone/>
            </a:pPr>
            <a:r>
              <a:rPr lang="uk-UA" sz="6000" b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  <a:t>Бесіда</a:t>
            </a:r>
            <a:endParaRPr sz="6000" b="1">
              <a:solidFill>
                <a:srgbClr val="C55A1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90" name="Google Shape;90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 sz="9600">
                <a:latin typeface="Cambria Math"/>
                <a:ea typeface="Cambria Math"/>
                <a:cs typeface="Cambria Math"/>
                <a:sym typeface="Cambria Math"/>
              </a:rPr>
              <a:t>Де і коли відбувається дія казки?</a:t>
            </a:r>
            <a:endParaRPr sz="9600">
              <a:latin typeface="Cambria Math"/>
              <a:ea typeface="Cambria Math"/>
              <a:cs typeface="Cambria Math"/>
              <a:sym typeface="Cambria Math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 sz="9600">
                <a:latin typeface="Cambria Math"/>
                <a:ea typeface="Cambria Math"/>
                <a:cs typeface="Cambria Math"/>
                <a:sym typeface="Cambria Math"/>
              </a:rPr>
              <a:t>Назвіть імена головних героїв.</a:t>
            </a:r>
            <a:endParaRPr sz="9600">
              <a:latin typeface="Cambria Math"/>
              <a:ea typeface="Cambria Math"/>
              <a:cs typeface="Cambria Math"/>
              <a:sym typeface="Cambria Math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 sz="9600">
                <a:latin typeface="Cambria Math"/>
                <a:ea typeface="Cambria Math"/>
                <a:cs typeface="Cambria Math"/>
                <a:sym typeface="Cambria Math"/>
              </a:rPr>
              <a:t>Яким талантом володів Дросельмаєр?</a:t>
            </a:r>
            <a:endParaRPr sz="9600">
              <a:latin typeface="Cambria Math"/>
              <a:ea typeface="Cambria Math"/>
              <a:cs typeface="Cambria Math"/>
              <a:sym typeface="Cambria Math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 sz="9600">
                <a:latin typeface="Cambria Math"/>
                <a:ea typeface="Cambria Math"/>
                <a:cs typeface="Cambria Math"/>
                <a:sym typeface="Cambria Math"/>
              </a:rPr>
              <a:t>Які подарунки Марі та Фріц одержали в новорічну ніч?</a:t>
            </a:r>
            <a:endParaRPr sz="9600">
              <a:latin typeface="Cambria Math"/>
              <a:ea typeface="Cambria Math"/>
              <a:cs typeface="Cambria Math"/>
              <a:sym typeface="Cambria Math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 sz="9600">
                <a:latin typeface="Cambria Math"/>
                <a:ea typeface="Cambria Math"/>
                <a:cs typeface="Cambria Math"/>
                <a:sym typeface="Cambria Math"/>
              </a:rPr>
              <a:t>Яка іграшка привернула увагу Марії?</a:t>
            </a:r>
            <a:endParaRPr sz="9600">
              <a:latin typeface="Cambria Math"/>
              <a:ea typeface="Cambria Math"/>
              <a:cs typeface="Cambria Math"/>
              <a:sym typeface="Cambria Math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 sz="9600">
                <a:latin typeface="Cambria Math"/>
                <a:ea typeface="Cambria Math"/>
                <a:cs typeface="Cambria Math"/>
                <a:sym typeface="Cambria Math"/>
              </a:rPr>
              <a:t>Як Марі ставилася до цієї іграшки? Як ви думаєте, чому?</a:t>
            </a:r>
            <a:endParaRPr sz="9600">
              <a:latin typeface="Cambria Math"/>
              <a:ea typeface="Cambria Math"/>
              <a:cs typeface="Cambria Math"/>
              <a:sym typeface="Cambria Math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 sz="9600">
                <a:latin typeface="Cambria Math"/>
                <a:ea typeface="Cambria Math"/>
                <a:cs typeface="Cambria Math"/>
                <a:sym typeface="Cambria Math"/>
              </a:rPr>
              <a:t>Які дива сталися у новорічну ніч?</a:t>
            </a:r>
            <a:endParaRPr sz="9600">
              <a:latin typeface="Cambria Math"/>
              <a:ea typeface="Cambria Math"/>
              <a:cs typeface="Cambria Math"/>
              <a:sym typeface="Cambria Math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 sz="9600">
                <a:latin typeface="Cambria Math"/>
                <a:ea typeface="Cambria Math"/>
                <a:cs typeface="Cambria Math"/>
                <a:sym typeface="Cambria Math"/>
              </a:rPr>
              <a:t>Як повів себе Лускунчик?</a:t>
            </a:r>
            <a:endParaRPr sz="9600">
              <a:latin typeface="Cambria Math"/>
              <a:ea typeface="Cambria Math"/>
              <a:cs typeface="Cambria Math"/>
              <a:sym typeface="Cambria Math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 sz="9600">
                <a:latin typeface="Cambria Math"/>
                <a:ea typeface="Cambria Math"/>
                <a:cs typeface="Cambria Math"/>
                <a:sym typeface="Cambria Math"/>
              </a:rPr>
              <a:t>Як усі іграшки називали Лускунчика?</a:t>
            </a:r>
            <a:endParaRPr sz="9600">
              <a:latin typeface="Cambria Math"/>
              <a:ea typeface="Cambria Math"/>
              <a:cs typeface="Cambria Math"/>
              <a:sym typeface="Cambria Math"/>
            </a:endParaRPr>
          </a:p>
          <a:p>
            <a:pPr marL="228600" lvl="0" indent="-17081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2427766" y="244881"/>
            <a:ext cx="7336467" cy="1325563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6000"/>
              <a:buFont typeface="Cambria Math"/>
              <a:buNone/>
            </a:pPr>
            <a:r>
              <a:rPr lang="uk-UA" sz="6000" b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  <a:t>Опис Лускунчика</a:t>
            </a:r>
            <a:endParaRPr sz="6000" b="1">
              <a:solidFill>
                <a:srgbClr val="C55A1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679020" cy="4139240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 sz="3200">
                <a:latin typeface="Cambria Math"/>
                <a:ea typeface="Cambria Math"/>
                <a:cs typeface="Cambria Math"/>
                <a:sym typeface="Cambria Math"/>
              </a:rPr>
              <a:t>«…прецікавий маленький чоловічок, що стояв тихо й скромно, немов спокійно чекав, коли надійде його черга. Чоловічок таки справді був прецікавий, хоч не вдався ані зростом, ані поставою, - трохи задовгий кремезний тулуб не дуже пасував до коротких, тоненьких ніжок, і голова теж була завелика».</a:t>
            </a:r>
            <a:endParaRPr sz="3200">
              <a:latin typeface="Cambria Math"/>
              <a:ea typeface="Cambria Math"/>
              <a:cs typeface="Cambria Math"/>
              <a:sym typeface="Cambria Math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8093" y="1958592"/>
            <a:ext cx="3618836" cy="3666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5948516" y="183689"/>
            <a:ext cx="5336773" cy="1084671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6000"/>
              <a:buFont typeface="Cambria Math"/>
              <a:buNone/>
            </a:pPr>
            <a:r>
              <a:rPr lang="uk-UA" sz="6000" b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  <a:t>Рольова гра</a:t>
            </a:r>
            <a:endParaRPr sz="6000" b="1">
              <a:solidFill>
                <a:srgbClr val="C55A1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08" name="Google Shape;108;p5"/>
          <p:cNvSpPr txBox="1">
            <a:spLocks noGrp="1"/>
          </p:cNvSpPr>
          <p:nvPr>
            <p:ph type="body" idx="1"/>
          </p:nvPr>
        </p:nvSpPr>
        <p:spPr>
          <a:xfrm>
            <a:off x="1073860" y="3841592"/>
            <a:ext cx="6654295" cy="1325563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uk-UA" sz="3200">
                <a:latin typeface="Cambria Math"/>
                <a:ea typeface="Cambria Math"/>
                <a:cs typeface="Cambria Math"/>
                <a:sym typeface="Cambria Math"/>
              </a:rPr>
              <a:t>Від імені Марі розкажіть про знайомство  з Лускунчиком. </a:t>
            </a:r>
            <a:endParaRPr sz="320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09" name="Google Shape;109;p5" descr="Книжка Лускунчик"/>
          <p:cNvPicPr preferRelativeResize="0"/>
          <p:nvPr/>
        </p:nvPicPr>
        <p:blipFill rotWithShape="1">
          <a:blip r:embed="rId3">
            <a:alphaModFix/>
          </a:blip>
          <a:srcRect l="9515" t="40258" r="30390" b="8271"/>
          <a:stretch/>
        </p:blipFill>
        <p:spPr>
          <a:xfrm>
            <a:off x="7883423" y="2511427"/>
            <a:ext cx="3568700" cy="398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body" idx="1"/>
          </p:nvPr>
        </p:nvSpPr>
        <p:spPr>
          <a:xfrm>
            <a:off x="800100" y="4601497"/>
            <a:ext cx="10591800" cy="1980058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sz="5100">
                <a:latin typeface="Cambria Math"/>
                <a:ea typeface="Cambria Math"/>
                <a:cs typeface="Cambria Math"/>
                <a:sym typeface="Cambria Math"/>
              </a:rPr>
              <a:t>Дівчинка Марі з першого погляду полюбила непоказного і потворного Лускунчика. Вона змогла зазирнути йому в душу і зрозуміти, що це добра і смілива істота: «Марі помітила, що в нього на диво добродушне обличчя. Ясно-зелені, витрішкуваті очі аж світилися ласкою і привітністю»</a:t>
            </a:r>
            <a:br>
              <a:rPr lang="uk-UA" sz="3200">
                <a:latin typeface="Cambria Math"/>
                <a:ea typeface="Cambria Math"/>
                <a:cs typeface="Cambria Math"/>
                <a:sym typeface="Cambria Math"/>
              </a:rPr>
            </a:br>
            <a:br>
              <a:rPr lang="uk-UA"/>
            </a:b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2290429" y="117290"/>
            <a:ext cx="7336467" cy="1325563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6000"/>
              <a:buFont typeface="Cambria Math"/>
              <a:buNone/>
            </a:pPr>
            <a:r>
              <a:rPr lang="uk-UA" sz="6000" b="1" dirty="0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  <a:t>Робота в групах</a:t>
            </a:r>
            <a:endParaRPr sz="6000" b="1" dirty="0">
              <a:solidFill>
                <a:srgbClr val="C55A1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240926" cy="4139240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 sz="3200" dirty="0">
                <a:latin typeface="Cambria Math"/>
                <a:ea typeface="Cambria Math"/>
                <a:cs typeface="Cambria Math"/>
                <a:sym typeface="Cambria Math"/>
              </a:rPr>
              <a:t>1 група -Яку таємницю відкрив Марі хрещений </a:t>
            </a:r>
            <a:r>
              <a:rPr lang="uk-UA" sz="3200" dirty="0" err="1">
                <a:latin typeface="Cambria Math"/>
                <a:ea typeface="Cambria Math"/>
                <a:cs typeface="Cambria Math"/>
                <a:sym typeface="Cambria Math"/>
              </a:rPr>
              <a:t>Дросельмаєр</a:t>
            </a:r>
            <a:r>
              <a:rPr lang="uk-UA" sz="3200" dirty="0">
                <a:latin typeface="Cambria Math"/>
                <a:ea typeface="Cambria Math"/>
                <a:cs typeface="Cambria Math"/>
                <a:sym typeface="Cambria Math"/>
              </a:rPr>
              <a:t>? Як дівчинка виконала наказ хрещеного?</a:t>
            </a:r>
            <a:endParaRPr sz="3200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 sz="3200" dirty="0">
                <a:latin typeface="Cambria Math"/>
                <a:ea typeface="Cambria Math"/>
                <a:cs typeface="Cambria Math"/>
                <a:sym typeface="Cambria Math"/>
              </a:rPr>
              <a:t>2 група- Як закінчився бій з Мишачим королем?</a:t>
            </a:r>
            <a:endParaRPr sz="3200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 sz="3200" dirty="0">
                <a:latin typeface="Cambria Math"/>
                <a:ea typeface="Cambria Math"/>
                <a:cs typeface="Cambria Math"/>
                <a:sym typeface="Cambria Math"/>
              </a:rPr>
              <a:t>Що сталося після перемоги Лускунчика?</a:t>
            </a:r>
            <a:endParaRPr sz="3200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 sz="3200" dirty="0">
                <a:latin typeface="Cambria Math"/>
                <a:ea typeface="Cambria Math"/>
                <a:cs typeface="Cambria Math"/>
                <a:sym typeface="Cambria Math"/>
              </a:rPr>
              <a:t>3 група- Що побачила Марі у Ляльковому королівстві? </a:t>
            </a:r>
            <a:endParaRPr sz="3200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085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427766" y="244881"/>
            <a:ext cx="7336467" cy="1325563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6000"/>
              <a:buFont typeface="Cambria Math"/>
              <a:buNone/>
            </a:pPr>
            <a:r>
              <a:rPr lang="uk-UA" sz="6000" b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  <a:t>Переказ тексту</a:t>
            </a:r>
            <a:endParaRPr sz="6000" b="1">
              <a:solidFill>
                <a:srgbClr val="C55A1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1"/>
          </p:nvPr>
        </p:nvSpPr>
        <p:spPr>
          <a:xfrm>
            <a:off x="975537" y="2293458"/>
            <a:ext cx="10240926" cy="3363063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endParaRPr sz="3700">
              <a:latin typeface="Cambria Math"/>
              <a:ea typeface="Cambria Math"/>
              <a:cs typeface="Cambria Math"/>
              <a:sym typeface="Cambria Math"/>
            </a:endParaRPr>
          </a:p>
          <a:p>
            <a:pPr marL="228600" lvl="0" indent="-234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</a:pPr>
            <a:r>
              <a:rPr lang="uk-UA" sz="3700">
                <a:latin typeface="Cambria Math"/>
                <a:ea typeface="Cambria Math"/>
                <a:cs typeface="Cambria Math"/>
                <a:sym typeface="Cambria Math"/>
              </a:rPr>
              <a:t>Перекажіть розділ «Хвороба Марі».</a:t>
            </a:r>
            <a:endParaRPr/>
          </a:p>
          <a:p>
            <a:pPr marL="228600" lvl="0" indent="-234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</a:pPr>
            <a:r>
              <a:rPr lang="uk-UA" sz="3700">
                <a:latin typeface="Cambria Math"/>
                <a:ea typeface="Cambria Math"/>
                <a:cs typeface="Cambria Math"/>
                <a:sym typeface="Cambria Math"/>
              </a:rPr>
              <a:t>Розкажіть казку про міцний горішок, яку розповів дітям Дросельмаєр.</a:t>
            </a:r>
            <a:endParaRPr sz="3700">
              <a:latin typeface="Cambria Math"/>
              <a:ea typeface="Cambria Math"/>
              <a:cs typeface="Cambria Math"/>
              <a:sym typeface="Cambria Math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2427766" y="244881"/>
            <a:ext cx="7336467" cy="1325563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6000"/>
              <a:buFont typeface="Cambria Math"/>
              <a:buNone/>
            </a:pPr>
            <a:r>
              <a:rPr lang="uk-UA" sz="6000" b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  <a:t>Анкета героїні</a:t>
            </a:r>
            <a:endParaRPr sz="6000" b="1">
              <a:solidFill>
                <a:srgbClr val="C55A1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27" name="Google Shape;127;p8"/>
          <p:cNvSpPr txBox="1">
            <a:spLocks noGrp="1"/>
          </p:cNvSpPr>
          <p:nvPr>
            <p:ph type="body" idx="1"/>
          </p:nvPr>
        </p:nvSpPr>
        <p:spPr>
          <a:xfrm>
            <a:off x="1630916" y="2215299"/>
            <a:ext cx="5237716" cy="3398692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uk-UA" b="1" dirty="0">
                <a:latin typeface="Cambria Math"/>
                <a:ea typeface="Cambria Math"/>
                <a:cs typeface="Cambria Math"/>
                <a:sym typeface="Cambria Math"/>
              </a:rPr>
              <a:t>Ім’я героїні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uk-UA" b="1" dirty="0">
                <a:latin typeface="Cambria Math"/>
                <a:ea typeface="Cambria Math"/>
                <a:cs typeface="Cambria Math"/>
                <a:sym typeface="Cambria Math"/>
              </a:rPr>
              <a:t>Вік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uk-UA" b="1" dirty="0">
                <a:latin typeface="Cambria Math"/>
                <a:ea typeface="Cambria Math"/>
                <a:cs typeface="Cambria Math"/>
                <a:sym typeface="Cambria Math"/>
              </a:rPr>
              <a:t>Соціальний статус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uk-UA" b="1" dirty="0">
                <a:latin typeface="Cambria Math"/>
                <a:ea typeface="Cambria Math"/>
                <a:cs typeface="Cambria Math"/>
                <a:sym typeface="Cambria Math"/>
              </a:rPr>
              <a:t>Родина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uk-UA" b="1" dirty="0">
                <a:latin typeface="Cambria Math"/>
                <a:ea typeface="Cambria Math"/>
                <a:cs typeface="Cambria Math"/>
                <a:sym typeface="Cambria Math"/>
              </a:rPr>
              <a:t>Риси характеру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uk-UA" b="1" dirty="0">
                <a:latin typeface="Cambria Math"/>
                <a:ea typeface="Cambria Math"/>
                <a:cs typeface="Cambria Math"/>
                <a:sym typeface="Cambria Math"/>
              </a:rPr>
              <a:t>Вчинки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uk-UA" b="1" dirty="0">
                <a:latin typeface="Cambria Math"/>
                <a:ea typeface="Cambria Math"/>
                <a:cs typeface="Cambria Math"/>
                <a:sym typeface="Cambria Math"/>
              </a:rPr>
              <a:t>Доля дівчини</a:t>
            </a:r>
            <a:endParaRPr b="1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8" name="Google Shape;128;p8" descr="Книжка Лускунчик"/>
          <p:cNvPicPr preferRelativeResize="0"/>
          <p:nvPr/>
        </p:nvPicPr>
        <p:blipFill rotWithShape="1">
          <a:blip r:embed="rId3">
            <a:alphaModFix/>
          </a:blip>
          <a:srcRect l="9515" t="40258" r="30390" b="8271"/>
          <a:stretch/>
        </p:blipFill>
        <p:spPr>
          <a:xfrm>
            <a:off x="7785100" y="2137801"/>
            <a:ext cx="3568700" cy="398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2427766" y="244881"/>
            <a:ext cx="7336467" cy="1325563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6000"/>
              <a:buFont typeface="Cambria Math"/>
              <a:buNone/>
            </a:pPr>
            <a:r>
              <a:rPr lang="uk-UA" sz="6000" b="1">
                <a:solidFill>
                  <a:srgbClr val="C55A11"/>
                </a:solidFill>
                <a:latin typeface="Cambria Math"/>
                <a:ea typeface="Cambria Math"/>
                <a:cs typeface="Cambria Math"/>
                <a:sym typeface="Cambria Math"/>
              </a:rPr>
              <a:t>Анкета героя</a:t>
            </a:r>
            <a:endParaRPr sz="6000" b="1">
              <a:solidFill>
                <a:srgbClr val="C55A1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4" name="Google Shape;134;p9"/>
          <p:cNvSpPr txBox="1">
            <a:spLocks noGrp="1"/>
          </p:cNvSpPr>
          <p:nvPr>
            <p:ph type="body" idx="1"/>
          </p:nvPr>
        </p:nvSpPr>
        <p:spPr>
          <a:xfrm>
            <a:off x="1630915" y="2215299"/>
            <a:ext cx="5822507" cy="4111073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uk-UA" b="1" dirty="0">
                <a:latin typeface="Cambria Math"/>
                <a:ea typeface="Cambria Math"/>
                <a:cs typeface="Cambria Math"/>
                <a:sym typeface="Cambria Math"/>
              </a:rPr>
              <a:t>Марі </a:t>
            </a:r>
            <a:r>
              <a:rPr lang="uk-UA" b="1" dirty="0" err="1">
                <a:latin typeface="Cambria Math"/>
                <a:ea typeface="Cambria Math"/>
                <a:cs typeface="Cambria Math"/>
                <a:sym typeface="Cambria Math"/>
              </a:rPr>
              <a:t>Штальбаум</a:t>
            </a:r>
            <a:endParaRPr b="1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uk-UA" b="1" dirty="0">
                <a:latin typeface="Cambria Math"/>
                <a:ea typeface="Cambria Math"/>
                <a:cs typeface="Cambria Math"/>
                <a:sym typeface="Cambria Math"/>
              </a:rPr>
              <a:t>7 років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uk-UA" b="1" dirty="0">
                <a:latin typeface="Cambria Math"/>
                <a:ea typeface="Cambria Math"/>
                <a:cs typeface="Cambria Math"/>
                <a:sym typeface="Cambria Math"/>
              </a:rPr>
              <a:t>Дочка радника медицини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uk-UA" b="1" dirty="0">
                <a:latin typeface="Cambria Math"/>
                <a:ea typeface="Cambria Math"/>
                <a:cs typeface="Cambria Math"/>
                <a:sym typeface="Cambria Math"/>
              </a:rPr>
              <a:t>Батько,  мама, брат Фріц, сестра  та хрещений </a:t>
            </a:r>
            <a:r>
              <a:rPr lang="uk-UA" b="1" dirty="0" err="1">
                <a:latin typeface="Cambria Math"/>
                <a:ea typeface="Cambria Math"/>
                <a:cs typeface="Cambria Math"/>
                <a:sym typeface="Cambria Math"/>
              </a:rPr>
              <a:t>Дросельмаєр</a:t>
            </a:r>
            <a:r>
              <a:rPr lang="uk-UA" b="1" dirty="0">
                <a:latin typeface="Cambria Math"/>
                <a:ea typeface="Cambria Math"/>
                <a:cs typeface="Cambria Math"/>
                <a:sym typeface="Cambria Math"/>
              </a:rPr>
              <a:t>. 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uk-UA" b="1" dirty="0">
                <a:latin typeface="Cambria Math"/>
                <a:ea typeface="Cambria Math"/>
                <a:cs typeface="Cambria Math"/>
                <a:sym typeface="Cambria Math"/>
              </a:rPr>
              <a:t>Дбає про Лускунчика, допомагає йому, жертвує одягом, книжками , знаходить шаблю для Лускунчика.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uk-UA" b="1" dirty="0">
                <a:latin typeface="Cambria Math"/>
                <a:ea typeface="Cambria Math"/>
                <a:cs typeface="Cambria Math"/>
                <a:sym typeface="Cambria Math"/>
              </a:rPr>
              <a:t>Стала королевою казкового царства.</a:t>
            </a:r>
            <a:endParaRPr b="1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35" name="Google Shape;135;p9" descr="Книжка Лускунчик"/>
          <p:cNvPicPr preferRelativeResize="0"/>
          <p:nvPr/>
        </p:nvPicPr>
        <p:blipFill rotWithShape="1">
          <a:blip r:embed="rId3">
            <a:alphaModFix/>
          </a:blip>
          <a:srcRect l="9515" t="40258" r="30390" b="8271"/>
          <a:stretch/>
        </p:blipFill>
        <p:spPr>
          <a:xfrm>
            <a:off x="7785100" y="2137801"/>
            <a:ext cx="3568700" cy="398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611</Words>
  <Application>Microsoft Office PowerPoint</Application>
  <PresentationFormat>Широкоэкранный</PresentationFormat>
  <Paragraphs>81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Arial</vt:lpstr>
      <vt:lpstr>Cambria Math</vt:lpstr>
      <vt:lpstr>Тема Office</vt:lpstr>
      <vt:lpstr>Ернст-Теодор-Амадей Гофман  «Лускунчик і Мишачий король».Характер головної героїні (Марі). Фантастичні перетворення персонажів.</vt:lpstr>
      <vt:lpstr>Бесіда</vt:lpstr>
      <vt:lpstr>Опис Лускунчика</vt:lpstr>
      <vt:lpstr>Рольова гра</vt:lpstr>
      <vt:lpstr>Презентация PowerPoint</vt:lpstr>
      <vt:lpstr>Робота в групах</vt:lpstr>
      <vt:lpstr>Переказ тексту</vt:lpstr>
      <vt:lpstr>Анкета героїні</vt:lpstr>
      <vt:lpstr>Анкета героя</vt:lpstr>
      <vt:lpstr>Гронування</vt:lpstr>
      <vt:lpstr> «Дерево рішень»  </vt:lpstr>
      <vt:lpstr>Поміркуй  </vt:lpstr>
      <vt:lpstr>Завершіть речення</vt:lpstr>
      <vt:lpstr>Презентация PowerPoint</vt:lpstr>
      <vt:lpstr>Презентация PowerPoint</vt:lpstr>
      <vt:lpstr>Твір-п’ятихвилинка «Дякую»  </vt:lpstr>
      <vt:lpstr>Самооцінювання </vt:lpstr>
      <vt:lpstr>Домашнє завдання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Ернст-Теодор-Амадей Гофман  «Лускунчик і Мишачий король».Характер головної героїні (Марі). Фантастичні перетворення персонажів.</dc:title>
  <dc:creator>Іринка</dc:creator>
  <cp:lastModifiedBy>Іринка</cp:lastModifiedBy>
  <cp:revision>3</cp:revision>
  <dcterms:created xsi:type="dcterms:W3CDTF">2023-01-18T04:49:02Z</dcterms:created>
  <dcterms:modified xsi:type="dcterms:W3CDTF">2023-11-25T22:29:40Z</dcterms:modified>
</cp:coreProperties>
</file>