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2" r:id="rId4"/>
    <p:sldId id="257" r:id="rId5"/>
    <p:sldId id="259" r:id="rId6"/>
    <p:sldId id="260" r:id="rId7"/>
    <p:sldId id="270" r:id="rId8"/>
    <p:sldId id="271" r:id="rId9"/>
    <p:sldId id="261" r:id="rId10"/>
    <p:sldId id="277" r:id="rId11"/>
    <p:sldId id="273" r:id="rId12"/>
    <p:sldId id="263" r:id="rId13"/>
    <p:sldId id="264" r:id="rId14"/>
    <p:sldId id="274" r:id="rId15"/>
    <p:sldId id="267" r:id="rId16"/>
    <p:sldId id="269" r:id="rId17"/>
    <p:sldId id="262" r:id="rId18"/>
    <p:sldId id="266" r:id="rId19"/>
    <p:sldId id="278" r:id="rId20"/>
    <p:sldId id="279" r:id="rId21"/>
    <p:sldId id="26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4024-F829-4D21-97B7-7AF45C9AFAE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F3F4-5F7B-4732-AED1-23C0152D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9950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endParaRPr lang="en-US" dirty="0"/>
          </a:p>
        </p:txBody>
      </p:sp>
      <p:pic>
        <p:nvPicPr>
          <p:cNvPr id="10" name="Picture 2" descr="C:\Users\Администратор\Desktop\Кадр-из-фильма-Поллиан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22973"/>
            <a:ext cx="5305425" cy="497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238375" y="365125"/>
            <a:ext cx="8220075" cy="1069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Елеонор Портер </a:t>
            </a:r>
            <a:r>
              <a:rPr lang="uk-UA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uk-UA" sz="4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Picture 2" descr="Результат пошуку зображень за запитом картинка елеонор пор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" y="1822973"/>
            <a:ext cx="3634154" cy="490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леонор Портер &amp;quot;Полліанна&amp;quot;: text, images, music, video | Glogster EDU -  Interactive multimedia pos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3707877"/>
            <a:ext cx="2066925" cy="309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0115" y="1843209"/>
            <a:ext cx="758776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У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сучасних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словниках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англійської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мови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виданих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у США,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слово «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поліанна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»,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увійшло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обіг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завдяки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творчості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Портер,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зафіксовано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іменник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різних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значеннях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1) особа, яка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має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оптимізм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гарний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настрій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позитивне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значення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2) особа, яка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надмірно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надто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по-дурному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безпідставно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оптимістична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негативне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значення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); 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святковий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подарунок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родинному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колі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538" y="154109"/>
            <a:ext cx="10515600" cy="13255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Словникова робота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Книга: &amp;quot;Поллианна&amp;quot; - Элинор Портер. Купить книгу, читать рецензии | ISBN  978-5-907224-75-9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2" y="1931133"/>
            <a:ext cx="4042155" cy="39549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5393" y="2096232"/>
            <a:ext cx="8439149" cy="208597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7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Роман </a:t>
            </a:r>
            <a:r>
              <a:rPr lang="ru-RU" sz="59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ru-RU" sz="59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5900" dirty="0">
                <a:latin typeface="Cambria Math" panose="02040503050406030204" pitchFamily="18" charset="0"/>
                <a:ea typeface="Cambria Math" panose="02040503050406030204" pitchFamily="18" charset="0"/>
              </a:rPr>
              <a:t>це великий за обсягом прозовий твір, складний за будовою, у якому зображуються життєві події, розкриваються важливі проблеми, історії багатьох персонажів протягом значного проміжку часу.</a:t>
            </a:r>
            <a:endParaRPr lang="en-US" sz="5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uk-U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24" y="193675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Теорія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6199" y="1990725"/>
            <a:ext cx="2981325" cy="260985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Робота з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підручником</a:t>
            </a:r>
            <a:endParaRPr lang="uk-U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7424" y="4752273"/>
            <a:ext cx="97631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ts val="1000"/>
              </a:spcBef>
            </a:pPr>
            <a:r>
              <a:rPr lang="ru-R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Жанри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роману: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пригодницький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історичний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фантастичний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автобіографічний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детективний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2362200"/>
            <a:ext cx="8439149" cy="171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24" y="193675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Теорія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6199" y="1990724"/>
            <a:ext cx="3512530" cy="2968137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 ознаки роману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730" y="1990724"/>
            <a:ext cx="7587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великий </a:t>
            </a: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обсяг;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тривалість подій у часі;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складність персонажів;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різноманіття сюжетних ліній;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незавершеність сюжету й характерів (вони можуть мати продовження);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поєднання різних засобів художньої оповіді. </a:t>
            </a:r>
            <a:endParaRPr lang="en-US" sz="2400" b="1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774" y="447675"/>
            <a:ext cx="2981325" cy="260985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Анкета роману </a:t>
            </a:r>
            <a:r>
              <a:rPr lang="uk-U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Е.Портер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 </a:t>
            </a:r>
            <a:r>
              <a:rPr lang="uk-U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200399" y="1"/>
            <a:ext cx="8859163" cy="676275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38130"/>
              </p:ext>
            </p:extLst>
          </p:nvPr>
        </p:nvGraphicFramePr>
        <p:xfrm>
          <a:off x="4143375" y="1049656"/>
          <a:ext cx="78105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579824521"/>
                    </a:ext>
                  </a:extLst>
                </a:gridCol>
                <a:gridCol w="5619750">
                  <a:extLst>
                    <a:ext uri="{9D8B030D-6E8A-4147-A177-3AD203B41FA5}">
                      <a16:colId xmlns:a16="http://schemas.microsoft.com/office/drawing/2014/main" val="1697263422"/>
                    </a:ext>
                  </a:extLst>
                </a:gridCol>
              </a:tblGrid>
              <a:tr h="420376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Рік написання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34115"/>
                  </a:ext>
                </a:extLst>
              </a:tr>
              <a:tr h="588526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Тема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Розповідь про життя дитини-сироти, яка твердо запам’ятала науку добра від своїх покійних батьків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85314"/>
                  </a:ext>
                </a:extLst>
              </a:tr>
              <a:tr h="84075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Ідея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 житті завжди є привід для радості, навіть у найскрутнішу хвилину можна знайти для себе розраду, головне — мати для цього бажання</a:t>
                      </a:r>
                      <a:endPara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380944"/>
                  </a:ext>
                </a:extLst>
              </a:tr>
              <a:tr h="420376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Жанр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uk-UA" dirty="0" smtClean="0"/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роман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12463"/>
                  </a:ext>
                </a:extLst>
              </a:tr>
              <a:tr h="1597428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Герої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Полліанна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Поллі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Харрингтон, кухарка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Ненсі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садівник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Том,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водій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Тімоті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хлопчик -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Джиммі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Бін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містер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- Джон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Пендлтон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лікар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Чілтон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.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Другорядні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герої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місіс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Сноу-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інвалід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її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донька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пастор - Пол Форд,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удова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місіс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Бентон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місіс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Пейсон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місіс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Тарбел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0674"/>
                  </a:ext>
                </a:extLst>
              </a:tr>
              <a:tr h="420376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Проблеми</a:t>
                      </a:r>
                      <a:endPara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939726"/>
                  </a:ext>
                </a:extLst>
              </a:tr>
            </a:tbl>
          </a:graphicData>
        </a:graphic>
      </p:graphicFrame>
      <p:pic>
        <p:nvPicPr>
          <p:cNvPr id="2062" name="Picture 14" descr="Поліанна [Елінор Портер ] (fb2) | КулЛиб - Классная библиотека! Скачать  книги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8" y="3580341"/>
            <a:ext cx="2109249" cy="30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2362200"/>
            <a:ext cx="8439149" cy="171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r>
              <a:rPr lang="uk-UA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24" y="193675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Робота з текстом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6199" y="1990724"/>
            <a:ext cx="3512530" cy="2968137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Бесіда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032" y="1480771"/>
            <a:ext cx="79980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З ким ми знайомимося в першому розділі твору?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Знайдіть та </a:t>
            </a: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зачитайте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як характеризується міс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у творі.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Хто мав приїхати до міс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 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відноситься міс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приїзду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небоги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Свою відповідь </a:t>
            </a:r>
            <a:r>
              <a:rPr lang="uk-UA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підтвердіть</a:t>
            </a:r>
            <a:r>
              <a:rPr lang="uk-UA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цитатою.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Що 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ви дізналися про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Полліанну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її родину з розділу 1?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Розкажіть 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життєві історії сестер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Дженні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Скільки часу минуло з того моменту, як сестри розлучилися?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Чому міс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довго не спілкувалася з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Дженні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та її чоловіком?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 ÐµÐ·ÑÐ»ÑÑÐ°Ñ Ð¿Ð¾ÑÑÐºÑ Ð·Ð¾Ð±ÑÐ°Ð¶ÐµÐ½Ñ Ð·Ð° Ð·Ð°Ð¿Ð¸ÑÐ¾Ð¼ &quot;ÐºÐ°ÑÑÐ¸Ð½ÐºÐ°   ÑÐµÐ»ÐµÐ³ÑÐ°Ð¼Ð¼Ð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196752"/>
            <a:ext cx="11296650" cy="5540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9700" y="2901880"/>
            <a:ext cx="1036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Тітка </a:t>
            </a:r>
            <a:r>
              <a:rPr lang="uk-UA" sz="2400" b="1" dirty="0" err="1">
                <a:solidFill>
                  <a:srgbClr val="002060"/>
                </a:solidFill>
              </a:rPr>
              <a:t>Поллі</a:t>
            </a:r>
            <a:r>
              <a:rPr lang="uk-UA" sz="2400" b="1" dirty="0">
                <a:solidFill>
                  <a:srgbClr val="002060"/>
                </a:solidFill>
              </a:rPr>
              <a:t> отримала телеграму, що до неї їде осиротіла дочка брата </a:t>
            </a:r>
          </a:p>
          <a:p>
            <a:pPr algn="ctr"/>
            <a:r>
              <a:rPr lang="uk-UA" sz="2400" b="1" dirty="0" err="1">
                <a:solidFill>
                  <a:srgbClr val="002060"/>
                </a:solidFill>
              </a:rPr>
              <a:t>Полліанна</a:t>
            </a:r>
            <a:r>
              <a:rPr lang="uk-UA" sz="2400" b="1" dirty="0">
                <a:solidFill>
                  <a:srgbClr val="002060"/>
                </a:solidFill>
              </a:rPr>
              <a:t>. Жінка наказала приготувати найкращу кімнату для улюбленої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 племінниці, сама поїхала на вокзал її  зустрічати. </a:t>
            </a:r>
            <a:r>
              <a:rPr lang="uk-UA" sz="2400" b="1" dirty="0" err="1">
                <a:solidFill>
                  <a:srgbClr val="002060"/>
                </a:solidFill>
              </a:rPr>
              <a:t>Полліанна</a:t>
            </a:r>
            <a:r>
              <a:rPr lang="uk-UA" sz="2400" b="1" dirty="0">
                <a:solidFill>
                  <a:srgbClr val="002060"/>
                </a:solidFill>
              </a:rPr>
              <a:t> впізнала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тітоньку, хоча бачила її, коли була зовсім маленькою. Вони міцно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обійнялися й розплакалися від щастя.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42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465007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4297" y="1489805"/>
            <a:ext cx="1224137" cy="1246549"/>
          </a:xfrm>
          <a:prstGeom prst="rect">
            <a:avLst/>
          </a:prstGeom>
          <a:noFill/>
        </p:spPr>
      </p:pic>
      <p:sp>
        <p:nvSpPr>
          <p:cNvPr id="54280" name="AutoShape 8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4" name="AutoShape 12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228726" y="72326"/>
            <a:ext cx="10210800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Літературна гра “Плутанина”</a:t>
            </a:r>
          </a:p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Знайти помилки в тексті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 ÐµÐ·ÑÐ»ÑÑÐ°Ñ Ð¿Ð¾ÑÑÐºÑ Ð·Ð¾Ð±ÑÐ°Ð¶ÐµÐ½Ñ Ð·Ð° Ð·Ð°Ð¿Ð¸ÑÐ¾Ð¼ &quot;ÐºÐ°ÑÑÐ¸Ð½ÐºÐ°   ÑÐµÐ»ÐµÐ³ÑÐ°Ð¼Ð¼Ð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196752"/>
            <a:ext cx="11296650" cy="5540152"/>
          </a:xfrm>
          <a:prstGeom prst="rect">
            <a:avLst/>
          </a:prstGeom>
          <a:noFill/>
        </p:spPr>
      </p:pic>
      <p:pic>
        <p:nvPicPr>
          <p:cNvPr id="542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465007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4297" y="1489805"/>
            <a:ext cx="1224137" cy="1246549"/>
          </a:xfrm>
          <a:prstGeom prst="rect">
            <a:avLst/>
          </a:prstGeom>
          <a:noFill/>
        </p:spPr>
      </p:pic>
      <p:sp>
        <p:nvSpPr>
          <p:cNvPr id="54280" name="AutoShape 8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4" name="AutoShape 12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228726" y="72326"/>
            <a:ext cx="10210800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Літературна гра “Плутанина”</a:t>
            </a:r>
          </a:p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Знайти помилки в тексті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5425" y="3303538"/>
            <a:ext cx="10013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Тітці спочатку надійшов лист; </a:t>
            </a:r>
            <a:r>
              <a:rPr lang="uk-UA" sz="2400" b="1" dirty="0" err="1">
                <a:solidFill>
                  <a:srgbClr val="002060"/>
                </a:solidFill>
              </a:rPr>
              <a:t>Полліанна</a:t>
            </a:r>
            <a:r>
              <a:rPr lang="uk-UA" sz="2400" b="1" dirty="0">
                <a:solidFill>
                  <a:srgbClr val="002060"/>
                </a:solidFill>
              </a:rPr>
              <a:t> – дочка сестри ;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тітка наказала приготувати для дівчинки незручну та найбіднішу кімнату на горищі; зустрічати </a:t>
            </a:r>
            <a:r>
              <a:rPr lang="uk-UA" sz="2400" b="1" dirty="0" err="1">
                <a:solidFill>
                  <a:srgbClr val="002060"/>
                </a:solidFill>
              </a:rPr>
              <a:t>Полліанну</a:t>
            </a:r>
            <a:r>
              <a:rPr lang="uk-UA" sz="2400" b="1" dirty="0">
                <a:solidFill>
                  <a:srgbClr val="002060"/>
                </a:solidFill>
              </a:rPr>
              <a:t> поїхала служниця; племінниця для тітки не була </a:t>
            </a:r>
            <a:r>
              <a:rPr lang="uk-UA" sz="2400" b="1" dirty="0" err="1">
                <a:solidFill>
                  <a:srgbClr val="002060"/>
                </a:solidFill>
              </a:rPr>
              <a:t>улюбленоюю</a:t>
            </a:r>
            <a:r>
              <a:rPr lang="uk-UA" sz="2400" b="1" dirty="0">
                <a:solidFill>
                  <a:srgbClr val="002060"/>
                </a:solidFill>
              </a:rPr>
              <a:t>, вони ніколи не зустрічалися, не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обнімалися й не плакали від щастя – тітка </a:t>
            </a:r>
            <a:r>
              <a:rPr lang="uk-UA" sz="2400" b="1" dirty="0" err="1">
                <a:solidFill>
                  <a:srgbClr val="002060"/>
                </a:solidFill>
              </a:rPr>
              <a:t>Поллі</a:t>
            </a:r>
            <a:r>
              <a:rPr lang="uk-UA" sz="2400" b="1" dirty="0">
                <a:solidFill>
                  <a:srgbClr val="002060"/>
                </a:solidFill>
              </a:rPr>
              <a:t> зустріла дівчинку дуже холодно, “з </a:t>
            </a:r>
            <a:r>
              <a:rPr lang="uk-UA" sz="2400" b="1" dirty="0" err="1">
                <a:solidFill>
                  <a:srgbClr val="002060"/>
                </a:solidFill>
              </a:rPr>
              <a:t>обов</a:t>
            </a:r>
            <a:r>
              <a:rPr lang="en-US" sz="2400" b="1" dirty="0">
                <a:solidFill>
                  <a:srgbClr val="002060"/>
                </a:solidFill>
              </a:rPr>
              <a:t>’</a:t>
            </a:r>
            <a:r>
              <a:rPr lang="uk-UA" sz="2400" b="1" dirty="0" err="1">
                <a:solidFill>
                  <a:srgbClr val="002060"/>
                </a:solidFill>
              </a:rPr>
              <a:t>язку</a:t>
            </a:r>
            <a:r>
              <a:rPr lang="uk-UA" sz="2400" b="1" dirty="0">
                <a:solidFill>
                  <a:srgbClr val="002060"/>
                </a:solidFill>
              </a:rPr>
              <a:t>”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199" y="1597025"/>
            <a:ext cx="8896351" cy="49657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Експозиція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— опис будинку міс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Гаррінґгон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червневого ранку, коли має приїхати 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Зав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uk-UA" sz="24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язка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– лист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Байта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про те, що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відіслана до тітки.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Розвиток дії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— знайомство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з тітонькою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 нові звичаї в будинку після приїзду дівчинки; знайомство та дружба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з мешканцями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Белдінґсвіла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; «гра в радість». Кульмінація — автомобільна аварія, після якої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стає нерухомою; випадково почутий діагноз про те, що хвороба невиліковна; прихід лікаря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Чілтона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який подарував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Полліанні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надію на одужання. 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Розв’язка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— </a:t>
            </a:r>
            <a:r>
              <a:rPr lang="uk-UA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пише листа своїй тітоньці про нові зроблені кроки до одужання (щодня збільшуючи їх на два).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5074" y="165100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Теорія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літератури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74" y="1724025"/>
            <a:ext cx="2981325" cy="260985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Елементи сюжету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.jimcdn.com/app/cms/image/transf/dimension=600x10000:format=jpg/path/sf8619e12f0404ac3/image/i5ab037e27f784374/version/1606815526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3863"/>
            <a:ext cx="8350250" cy="62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74" y="1724025"/>
            <a:ext cx="2981325" cy="260985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Елементи сюжету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385" y="1631766"/>
            <a:ext cx="8645769" cy="52262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Еле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нор Портер –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А)</a:t>
            </a:r>
            <a:r>
              <a:rPr lang="ru-RU" sz="4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англійська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</a:t>
            </a:r>
            <a:r>
              <a:rPr lang="ru-RU" sz="40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нниця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    В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австралійська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письменниця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 </a:t>
            </a:r>
            <a:endParaRPr lang="en-US" sz="40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Б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американська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письменниця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Г)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французька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письменниця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ru-RU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Дитяча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мрія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Еле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нор Портер -… 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А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стати 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музикантом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В)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мати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велику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родину; 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стати </a:t>
            </a:r>
            <a:r>
              <a:rPr lang="ru-RU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письменницею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 Г) стати знаменитою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uk-UA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Скільки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разів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перевидавався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твір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ru-RU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»? 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А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27; В) 47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Б</a:t>
            </a:r>
            <a:r>
              <a:rPr lang="ru-RU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37; Г) 56</a:t>
            </a:r>
            <a:r>
              <a:rPr lang="ru-RU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Як називалося продовження «</a:t>
            </a:r>
            <a:r>
              <a:rPr lang="uk-UA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Поліанни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»?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А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«</a:t>
            </a:r>
            <a:r>
              <a:rPr lang="uk-UA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доросла</a:t>
            </a: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uk-UA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В) «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Юність </a:t>
            </a:r>
            <a:r>
              <a:rPr lang="uk-UA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«</a:t>
            </a:r>
            <a:r>
              <a:rPr lang="uk-UA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та її друзі</a:t>
            </a: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Г) «Життя </a:t>
            </a:r>
            <a:r>
              <a:rPr lang="uk-UA" sz="4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у місті</a:t>
            </a: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uk-UA" sz="4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uk-UA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Елеанор</a:t>
            </a:r>
            <a:r>
              <a:rPr lang="uk-UA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Стюарт – це … 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А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дівоче прізвище письменниці;    В) прізвище дочки письменниці; 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4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Б</a:t>
            </a:r>
            <a:r>
              <a:rPr lang="uk-UA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прізвище матері письменниці;    Г) псевдонім письменниці.</a:t>
            </a: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uk-UA" sz="40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4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9574" y="114300"/>
            <a:ext cx="10515600" cy="13255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Підсумок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уроку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8912" y="2146055"/>
            <a:ext cx="3180619" cy="358652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Тести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41984" y="1863968"/>
            <a:ext cx="6679223" cy="3727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ніколи не вважала, що треба заперечувати існування труднощів, страждань і зла. Просто, як на мою думку, набагато краще сприймати невідоме бадьоро і радісно</a:t>
            </a:r>
            <a:r>
              <a:rPr lang="uk-UA" sz="2800" b="1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endParaRPr lang="uk-UA" sz="2800" b="1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uk-UA" sz="2800" b="1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Елеонор Портер</a:t>
            </a:r>
            <a:endParaRPr lang="en-US" sz="2800" b="1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Список книг и других произведений Элинор Портер (Elinor Porter) Сортировка  по году написания - LibreBook.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4616"/>
          <a:stretch/>
        </p:blipFill>
        <p:spPr bwMode="auto">
          <a:xfrm>
            <a:off x="621568" y="1573822"/>
            <a:ext cx="3095625" cy="401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38375" y="365125"/>
            <a:ext cx="8220075" cy="1069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Епіграф уроку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662" y="1728910"/>
            <a:ext cx="8645769" cy="435133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6) </a:t>
            </a:r>
            <a:r>
              <a:rPr lang="ru-RU" sz="3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Скільки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років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Полліанні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на початку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твору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3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А)10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  В)12;</a:t>
            </a: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Б)11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   Г)13.</a:t>
            </a: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3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тітка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прийняла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Полліанну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3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через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почуття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обов’язку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           В) тому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їй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шкода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дівчинку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через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почуття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провини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перед батьками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   Г)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змусили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представники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влади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8) 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sz="3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батька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прийняла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родина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матері</a:t>
            </a:r>
            <a:r>
              <a:rPr lang="ru-RU" sz="3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 </a:t>
            </a:r>
            <a:endParaRPr lang="en-US" sz="3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А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тому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був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пастором;     В) тому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був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дуже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порядним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тому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був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родом з </a:t>
            </a:r>
            <a:r>
              <a:rPr lang="ru-RU" sz="31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іншого</a:t>
            </a:r>
            <a:r>
              <a:rPr lang="ru-RU" sz="3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штату</a:t>
            </a:r>
            <a:r>
              <a:rPr lang="ru-RU" sz="31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ru-RU" sz="3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Г) тому </a:t>
            </a:r>
            <a:r>
              <a:rPr lang="ru-RU" sz="3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він</a:t>
            </a:r>
            <a:r>
              <a:rPr lang="ru-RU" sz="3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був</a:t>
            </a:r>
            <a:r>
              <a:rPr lang="ru-RU" sz="3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бідним</a:t>
            </a:r>
            <a:r>
              <a:rPr lang="ru-RU" sz="3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uk-UA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uk-UA" sz="32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uk-UA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 </a:t>
            </a:r>
            <a:r>
              <a:rPr lang="uk-UA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Характерною ознакою роману є: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А</a:t>
            </a:r>
            <a:r>
              <a:rPr lang="uk-UA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невеликий обсяг твору;     В) невелика кількість персонажів;</a:t>
            </a:r>
            <a:endParaRPr lang="en-U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uk-UA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одна сюжетна лінія; Г) різноманіття сюжетних ліній, життєвих історій.</a:t>
            </a:r>
            <a:endParaRPr lang="en-U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10) За жанром «</a:t>
            </a:r>
            <a:r>
              <a:rPr lang="uk-UA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 – це…:</a:t>
            </a:r>
            <a:endParaRPr lang="en-US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А</a:t>
            </a:r>
            <a:r>
              <a:rPr lang="uk-UA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оповідання           В) роман</a:t>
            </a:r>
            <a:endParaRPr lang="en-U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uk-UA" sz="3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Б</a:t>
            </a:r>
            <a:r>
              <a:rPr lang="uk-UA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повість          Г) казка </a:t>
            </a:r>
            <a:endParaRPr lang="en-U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3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3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9574" y="114300"/>
            <a:ext cx="10515600" cy="13255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Підсумок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уроку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8912" y="2146055"/>
            <a:ext cx="3180619" cy="358652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Тести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08" y="1614610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Повторити біографію на с. 191 – 192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buNone/>
            </a:pP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Прочитати </a:t>
            </a:r>
            <a:r>
              <a:rPr lang="uk-UA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роман «</a:t>
            </a:r>
            <a:r>
              <a:rPr lang="uk-UA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Полліанна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538" y="154109"/>
            <a:ext cx="10515600" cy="13255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Домашнє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0" y="2514601"/>
            <a:ext cx="8653897" cy="4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538" y="154109"/>
            <a:ext cx="10515600" cy="13255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Самооцінювання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https://pickimage.ru/wp-content/uploads/images/detskie/mug/smai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91" y="1659181"/>
            <a:ext cx="666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02323" y="4759567"/>
            <a:ext cx="3121269" cy="18522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</a:t>
            </a:r>
            <a:r>
              <a:rPr lang="uk-UA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проймов</a:t>
            </a:r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відмінно.</a:t>
            </a:r>
          </a:p>
          <a:p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неважко.</a:t>
            </a:r>
          </a:p>
          <a:p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задоволений своєю роботою.</a:t>
            </a:r>
          </a:p>
          <a:p>
            <a:r>
              <a:rPr lang="uk-UA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зрозумів тему уроку.</a:t>
            </a:r>
          </a:p>
          <a:p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5703" y="4759567"/>
            <a:ext cx="3121269" cy="18493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добре.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нелегко.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зовсім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повинен повторити.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4429" y="4759567"/>
            <a:ext cx="3121269" cy="18522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пройшов погано.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було дуже важко.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не задоволений своєю роботою.</a:t>
            </a:r>
          </a:p>
          <a:p>
            <a:r>
              <a:rPr lang="uk-UA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Мені потрібна допомога.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5304" y="2358534"/>
            <a:ext cx="4051789" cy="324216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Бесіда</a:t>
            </a:r>
          </a:p>
          <a:p>
            <a:pPr algn="just"/>
            <a:r>
              <a:rPr lang="uk-U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1.Як </a:t>
            </a:r>
            <a:r>
              <a:rPr lang="uk-UA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ви розумієте ці слова</a:t>
            </a:r>
            <a:r>
              <a:rPr lang="uk-U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algn="just"/>
            <a:r>
              <a:rPr lang="uk-U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uk-UA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Чи погоджуєтесь ви зі словами письменниці? </a:t>
            </a:r>
            <a:r>
              <a:rPr lang="uk-U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09339" y="2017832"/>
            <a:ext cx="4689230" cy="37982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 ніколи не вважала, що треба заперечувати існування труднощів, страждань і зла. Просто, як на мою думку, набагато краще сприймати невідоме бадьоро і радісно</a:t>
            </a:r>
            <a:r>
              <a:rPr lang="uk-UA" sz="2400" b="1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uk-UA" sz="2400" b="1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uk-UA" sz="2400" b="1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Елеонор Портер</a:t>
            </a:r>
            <a:endParaRPr lang="en-US" sz="2400" b="1" i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Список книг и других произведений Элинор Портер (Elinor Porter) Сортировка  по году написания - LibreBook.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4616"/>
          <a:stretch/>
        </p:blipFill>
        <p:spPr bwMode="auto">
          <a:xfrm>
            <a:off x="3962645" y="1907929"/>
            <a:ext cx="3095625" cy="401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38375" y="365125"/>
            <a:ext cx="8220075" cy="1069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Епіграф уроку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83877" y="183033"/>
            <a:ext cx="6974498" cy="10390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Візитна картка  Елеонор Портер</a:t>
            </a:r>
            <a:endParaRPr lang="en-US" sz="32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82321"/>
              </p:ext>
            </p:extLst>
          </p:nvPr>
        </p:nvGraphicFramePr>
        <p:xfrm>
          <a:off x="3763109" y="1309412"/>
          <a:ext cx="8203222" cy="57385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6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9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Прізвище, ім’я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58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Батьківщина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Псевдонім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(нова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інформац</a:t>
                      </a:r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ія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05287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Дата народження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Походження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89399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Захоплення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Літературна спадщина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17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Твори, які принесли успіх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-70337" y="1956288"/>
            <a:ext cx="3640014" cy="3538904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Робота з підручником</a:t>
            </a:r>
          </a:p>
          <a:p>
            <a:pPr algn="ctr"/>
            <a:r>
              <a:rPr lang="uk-UA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стор</a:t>
            </a: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191-192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6054"/>
              </p:ext>
            </p:extLst>
          </p:nvPr>
        </p:nvGraphicFramePr>
        <p:xfrm>
          <a:off x="1015033" y="1543826"/>
          <a:ext cx="10775452" cy="469378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96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313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Прізвище, ім’я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Елеонор</a:t>
                      </a: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Портер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Батьківщина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США, м. </a:t>
                      </a:r>
                      <a:r>
                        <a:rPr lang="uk-UA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Літтелтон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Псевдонім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Стюарт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1536"/>
                  </a:ext>
                </a:extLst>
              </a:tr>
              <a:tr h="47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Дата народження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19 грудня 1868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Походження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Із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заможної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і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шанованої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сім’ї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Ходжманів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яка вела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свій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рід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від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перших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британських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поселенців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на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Американському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континен­ті</a:t>
                      </a:r>
                      <a:endParaRPr lang="ru-RU" sz="2000" b="0" kern="1200" noProof="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91085"/>
                  </a:ext>
                </a:extLst>
              </a:tr>
              <a:tr h="52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Захоплення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Музика, співи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Літературна спадщина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4 томи оповідань, 14 романів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Твори, які принесли успіх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“Полліанна”</a:t>
                      </a: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uk-UA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“Юність</a:t>
                      </a: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Полліанни”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12592" y="135408"/>
            <a:ext cx="6391274" cy="1069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Візитна картка  Елеонор Портер</a:t>
            </a:r>
            <a:endParaRPr lang="en-US" sz="32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539750"/>
            <a:ext cx="10515600" cy="4351338"/>
          </a:xfrm>
        </p:spPr>
        <p:txBody>
          <a:bodyPr/>
          <a:lstStyle/>
          <a:p>
            <a:pPr algn="just"/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Примірник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роману «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Поліанна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Елеонор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Портер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подарувала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своїй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бабусі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Меріон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знак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великої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пошани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вдячності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поради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письменниця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отримала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неї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дитинстві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Цей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примірник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тепер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дбайливо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зберігається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одній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із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найбільших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бібліотек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світу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Бібліотеці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Конгресу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США.</a:t>
            </a:r>
          </a:p>
          <a:p>
            <a:endParaRPr lang="en-US" dirty="0"/>
          </a:p>
        </p:txBody>
      </p:sp>
      <p:pic>
        <p:nvPicPr>
          <p:cNvPr id="9218" name="Picture 2" descr="Библиотека Конгресса США получила подарок из Бурятии - новости Бурятии и  Улан-Уд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323431"/>
            <a:ext cx="4762500" cy="294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з-за недостатка средств»: как США заполучили сибирское сокровище - Татьяна  Иващенко - ИА REG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23431"/>
            <a:ext cx="4415063" cy="294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6300" y="1510725"/>
            <a:ext cx="72580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Книга відразу ж зустріла захоплений прийом у читачів різного віку, і попит на неї не могли задовольнити мільйонні тиражі ( вже у 1920 р. книга була перевидана 47 разів!).            По всій Америці створювалися </a:t>
            </a:r>
          </a:p>
          <a:p>
            <a:r>
              <a:rPr lang="uk-UA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" Клуби </a:t>
            </a:r>
            <a:r>
              <a:rPr lang="uk-UA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uk-UA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“. </a:t>
            </a:r>
          </a:p>
          <a:p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На адресу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Елеанор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Портер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посипався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шквал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листів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проханням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розповісти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uk-UA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сталося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з головною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героїнею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роману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далі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Тому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вже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в 1915 р.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письменниця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видала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друком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наступн</a:t>
            </a:r>
            <a:r>
              <a:rPr lang="uk-UA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у повість –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Юність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r>
              <a:rPr lang="ru-RU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». </a:t>
            </a:r>
            <a:endParaRPr lang="uk-UA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05074" y="165100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Популярність роману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713" r="1802" b="14479"/>
          <a:stretch/>
        </p:blipFill>
        <p:spPr bwMode="auto">
          <a:xfrm>
            <a:off x="0" y="2085975"/>
            <a:ext cx="4895851" cy="40195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«Поллианна»: детская книга, которая потрясла мир задолго до «Гарри Поттер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6" y="342900"/>
            <a:ext cx="7823199" cy="612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676767"/>
                </a:solidFill>
                <a:effectLst/>
                <a:latin typeface="Open Sans" panose="020B0606030504020204" pitchFamily="34" charset="0"/>
              </a:rPr>
              <a:t>В”.</a:t>
            </a:r>
            <a:endParaRPr lang="en-US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6375" y="240848"/>
            <a:ext cx="3778250" cy="582230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0" i="0" dirty="0" smtClean="0">
                <a:solidFill>
                  <a:srgbClr val="67676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американському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місті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Літтлтоні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встановлено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пам’ятник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Полліанні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щоліта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проводять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веселе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свято –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«День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радості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імені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Полліанни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0" y="2416175"/>
            <a:ext cx="6810374" cy="26987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33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Бестселер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 (</a:t>
            </a:r>
            <a:r>
              <a:rPr lang="ru-RU" sz="3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з англ. </a:t>
            </a:r>
            <a:r>
              <a:rPr lang="ru-RU" sz="33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bestseller</a:t>
            </a:r>
            <a:r>
              <a:rPr lang="ru-RU" sz="3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 — той, </a:t>
            </a:r>
            <a:r>
              <a:rPr lang="ru-RU" sz="33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3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добре </a:t>
            </a:r>
            <a:r>
              <a:rPr lang="ru-RU" sz="33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продається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) — популярна </a:t>
            </a:r>
            <a:r>
              <a:rPr lang="uk-UA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книжка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, яка </a:t>
            </a:r>
            <a:r>
              <a:rPr lang="ru-RU" sz="33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потрапила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 до списку тих, </a:t>
            </a:r>
            <a:r>
              <a:rPr lang="ru-RU" sz="33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3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найбільше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3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продаються</a:t>
            </a:r>
            <a:r>
              <a:rPr lang="ru-RU" sz="33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5074" y="165100"/>
            <a:ext cx="7381875" cy="1063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4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Словникова робота</a:t>
            </a:r>
            <a:endParaRPr lang="en-US" sz="40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713" r="1802" b="14479"/>
          <a:stretch/>
        </p:blipFill>
        <p:spPr bwMode="auto">
          <a:xfrm>
            <a:off x="0" y="2085975"/>
            <a:ext cx="4895851" cy="40195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1144</Words>
  <Application>Microsoft Office PowerPoint</Application>
  <PresentationFormat>Широкоэкранный</PresentationFormat>
  <Paragraphs>172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Cambria Math</vt:lpstr>
      <vt:lpstr>Open Sans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Словникова робота</vt:lpstr>
      <vt:lpstr> Словникова робота </vt:lpstr>
      <vt:lpstr> Теорія літератури</vt:lpstr>
      <vt:lpstr> Теорія літератури</vt:lpstr>
      <vt:lpstr>Презентация PowerPoint</vt:lpstr>
      <vt:lpstr> Робота з текстом </vt:lpstr>
      <vt:lpstr>Презентация PowerPoint</vt:lpstr>
      <vt:lpstr>Презентация PowerPoint</vt:lpstr>
      <vt:lpstr> Теорія літератури</vt:lpstr>
      <vt:lpstr>Презентация PowerPoint</vt:lpstr>
      <vt:lpstr> Підсумок уроку</vt:lpstr>
      <vt:lpstr> Підсумок уроку</vt:lpstr>
      <vt:lpstr> Домашнє завдання</vt:lpstr>
      <vt:lpstr> Самооцінювання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Елеанор Портер (1868-1920). «Полліанна».  Ідея радості життя й відкриття світу  в творі </dc:title>
  <dc:creator>1</dc:creator>
  <cp:lastModifiedBy>1</cp:lastModifiedBy>
  <cp:revision>81</cp:revision>
  <dcterms:created xsi:type="dcterms:W3CDTF">2022-02-01T19:24:35Z</dcterms:created>
  <dcterms:modified xsi:type="dcterms:W3CDTF">2022-02-04T11:49:18Z</dcterms:modified>
</cp:coreProperties>
</file>