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6" r:id="rId8"/>
    <p:sldId id="263" r:id="rId9"/>
    <p:sldId id="265" r:id="rId10"/>
    <p:sldId id="267" r:id="rId11"/>
    <p:sldId id="269" r:id="rId12"/>
    <p:sldId id="272" r:id="rId13"/>
    <p:sldId id="268" r:id="rId14"/>
    <p:sldId id="270" r:id="rId15"/>
    <p:sldId id="262" r:id="rId16"/>
    <p:sldId id="264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834049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60256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6569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44016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662993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44401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872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5283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8452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72316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5398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65ED69F-605E-4489-9173-9A514E014439}" type="datetimeFigureOut">
              <a:rPr lang="ru-UA" smtClean="0"/>
              <a:t>26.11.2023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551B945D-8006-4BD0-8122-D355841A2F46}" type="slidenum">
              <a:rPr lang="ru-UA" smtClean="0"/>
              <a:t>‹#›</a:t>
            </a:fld>
            <a:endParaRPr lang="ru-UA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41738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7F6383-23D7-424E-8954-A64726C2AD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0374" y="1330773"/>
            <a:ext cx="9773266" cy="2838104"/>
          </a:xfrm>
        </p:spPr>
        <p:txBody>
          <a:bodyPr/>
          <a:lstStyle/>
          <a:p>
            <a:r>
              <a:rPr lang="uk-UA" dirty="0"/>
              <a:t> </a:t>
            </a:r>
            <a:r>
              <a:rPr lang="uk-UA" sz="3600" b="1" dirty="0"/>
              <a:t>Ґрегуар </a:t>
            </a:r>
            <a:r>
              <a:rPr lang="uk-UA" sz="3600" b="1" dirty="0" err="1"/>
              <a:t>Дюбоск</a:t>
            </a:r>
            <a:r>
              <a:rPr lang="uk-UA" sz="3600" b="1" dirty="0"/>
              <a:t> на шляху дорослішання (болісне переживання самотності й нерозуміння з боку інших, пошук власної духовної сутності та улюбленої справи)</a:t>
            </a:r>
            <a:endParaRPr lang="ru-UA" sz="36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A4A2777-663D-42A7-A7AA-A94F029BAF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3093" y="4440990"/>
            <a:ext cx="6831673" cy="1086237"/>
          </a:xfrm>
        </p:spPr>
        <p:txBody>
          <a:bodyPr>
            <a:normAutofit/>
          </a:bodyPr>
          <a:lstStyle/>
          <a:p>
            <a:r>
              <a:rPr lang="uk-UA" sz="3600" i="1" dirty="0" err="1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А.Гавальда</a:t>
            </a:r>
            <a:r>
              <a:rPr lang="uk-UA" sz="3600" i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« 35 кіло надії»</a:t>
            </a:r>
            <a:endParaRPr lang="ru-UA" sz="3600" i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6726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9B040CD-D514-4747-81F4-ED2823710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535" y="194802"/>
            <a:ext cx="9601200" cy="1485900"/>
          </a:xfrm>
        </p:spPr>
        <p:txBody>
          <a:bodyPr/>
          <a:lstStyle/>
          <a:p>
            <a:pPr algn="ctr"/>
            <a:r>
              <a:rPr lang="uk-UA" dirty="0"/>
              <a:t> </a:t>
            </a:r>
            <a:r>
              <a:rPr lang="ru-RU" b="1" dirty="0" err="1"/>
              <a:t>Грегуар</a:t>
            </a:r>
            <a:r>
              <a:rPr lang="ru-RU" b="1" dirty="0"/>
              <a:t> </a:t>
            </a:r>
            <a:r>
              <a:rPr lang="ru-RU" b="1" dirty="0" err="1"/>
              <a:t>Дюбоськ</a:t>
            </a:r>
            <a:endParaRPr lang="ru-UA" b="1" dirty="0"/>
          </a:p>
        </p:txBody>
      </p:sp>
      <p:sp>
        <p:nvSpPr>
          <p:cNvPr id="11" name="Пузырек для мыслей: облако 10">
            <a:extLst>
              <a:ext uri="{FF2B5EF4-FFF2-40B4-BE49-F238E27FC236}">
                <a16:creationId xmlns:a16="http://schemas.microsoft.com/office/drawing/2014/main" id="{BC7B44A4-E79E-477F-8919-A1797DB22031}"/>
              </a:ext>
            </a:extLst>
          </p:cNvPr>
          <p:cNvSpPr/>
          <p:nvPr/>
        </p:nvSpPr>
        <p:spPr>
          <a:xfrm rot="20306203" flipH="1">
            <a:off x="741616" y="838797"/>
            <a:ext cx="3864220" cy="1889233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latin typeface="+mj-lt"/>
              </a:rPr>
              <a:t>« Все, чого навчають, -китайська грамота»</a:t>
            </a:r>
            <a:endParaRPr lang="ru-UA" sz="2400" dirty="0">
              <a:latin typeface="+mj-lt"/>
            </a:endParaRPr>
          </a:p>
        </p:txBody>
      </p:sp>
      <p:sp>
        <p:nvSpPr>
          <p:cNvPr id="12" name="Пузырек для мыслей: облако 11">
            <a:extLst>
              <a:ext uri="{FF2B5EF4-FFF2-40B4-BE49-F238E27FC236}">
                <a16:creationId xmlns:a16="http://schemas.microsoft.com/office/drawing/2014/main" id="{CFFC97F0-6F3D-4B1C-8B0B-DA488233A0AE}"/>
              </a:ext>
            </a:extLst>
          </p:cNvPr>
          <p:cNvSpPr/>
          <p:nvPr/>
        </p:nvSpPr>
        <p:spPr>
          <a:xfrm rot="388888" flipH="1">
            <a:off x="8500011" y="3103735"/>
            <a:ext cx="3484679" cy="156629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latin typeface="+mj-lt"/>
              </a:rPr>
              <a:t>« Проблема з концентрацією уваги!»</a:t>
            </a:r>
            <a:endParaRPr lang="ru-UA" sz="2400" dirty="0">
              <a:latin typeface="+mj-lt"/>
            </a:endParaRPr>
          </a:p>
        </p:txBody>
      </p:sp>
      <p:sp>
        <p:nvSpPr>
          <p:cNvPr id="13" name="Пузырек для мыслей: облако 12">
            <a:extLst>
              <a:ext uri="{FF2B5EF4-FFF2-40B4-BE49-F238E27FC236}">
                <a16:creationId xmlns:a16="http://schemas.microsoft.com/office/drawing/2014/main" id="{2DFEF1E2-A7D5-4808-8B01-A8E80EFBE4C2}"/>
              </a:ext>
            </a:extLst>
          </p:cNvPr>
          <p:cNvSpPr/>
          <p:nvPr/>
        </p:nvSpPr>
        <p:spPr>
          <a:xfrm rot="19609698" flipH="1">
            <a:off x="1346947" y="3085905"/>
            <a:ext cx="3032437" cy="183736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>
                <a:latin typeface="+mj-lt"/>
              </a:rPr>
              <a:t>« В одне вухо влітає, в інше-вилітає»</a:t>
            </a:r>
            <a:endParaRPr lang="ru-UA" sz="2400" dirty="0">
              <a:latin typeface="+mj-lt"/>
            </a:endParaRPr>
          </a:p>
        </p:txBody>
      </p:sp>
      <p:sp>
        <p:nvSpPr>
          <p:cNvPr id="14" name="Пузырек для мыслей: облако 13">
            <a:extLst>
              <a:ext uri="{FF2B5EF4-FFF2-40B4-BE49-F238E27FC236}">
                <a16:creationId xmlns:a16="http://schemas.microsoft.com/office/drawing/2014/main" id="{B4459F4D-6B35-49C1-9A34-BF4ABCD35011}"/>
              </a:ext>
            </a:extLst>
          </p:cNvPr>
          <p:cNvSpPr/>
          <p:nvPr/>
        </p:nvSpPr>
        <p:spPr>
          <a:xfrm rot="2084909">
            <a:off x="8947121" y="427930"/>
            <a:ext cx="3132047" cy="209873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>
                <a:latin typeface="+mj-lt"/>
              </a:rPr>
              <a:t>« Мені  НЕ-ЦІ-КА-ВО!І все.»</a:t>
            </a:r>
            <a:endParaRPr lang="ru-UA" sz="2000" dirty="0">
              <a:latin typeface="+mj-lt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0E0B456F-9536-41D3-A7FA-0421606153D0}"/>
              </a:ext>
            </a:extLst>
          </p:cNvPr>
          <p:cNvSpPr/>
          <p:nvPr/>
        </p:nvSpPr>
        <p:spPr>
          <a:xfrm>
            <a:off x="2872425" y="5182137"/>
            <a:ext cx="7167716" cy="1631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UA" sz="2400" dirty="0">
                <a:solidFill>
                  <a:srgbClr val="002060"/>
                </a:solidFill>
                <a:latin typeface="+mj-lt"/>
              </a:rPr>
              <a:t>У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моїй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педагогічній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характеристиці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Марі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написала: "У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цього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хлопчика голова як решето,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золоті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руки і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величезне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серце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.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Якщо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постаратися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,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із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нього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</a:t>
            </a:r>
            <a:r>
              <a:rPr lang="ru-UA" sz="2400" dirty="0" err="1">
                <a:solidFill>
                  <a:srgbClr val="002060"/>
                </a:solidFill>
                <a:latin typeface="+mj-lt"/>
              </a:rPr>
              <a:t>вийде</a:t>
            </a:r>
            <a:r>
              <a:rPr lang="ru-UA" sz="2400" dirty="0">
                <a:solidFill>
                  <a:srgbClr val="002060"/>
                </a:solidFill>
                <a:latin typeface="+mj-lt"/>
              </a:rPr>
              <a:t> толк".</a:t>
            </a:r>
          </a:p>
          <a:p>
            <a:pPr algn="ctr"/>
            <a:endParaRPr lang="ru-UA" dirty="0"/>
          </a:p>
        </p:txBody>
      </p:sp>
      <p:pic>
        <p:nvPicPr>
          <p:cNvPr id="16" name="Picture 2" descr="Топ-10 книг, які зігрівають | ВСЛ">
            <a:extLst>
              <a:ext uri="{FF2B5EF4-FFF2-40B4-BE49-F238E27FC236}">
                <a16:creationId xmlns:a16="http://schemas.microsoft.com/office/drawing/2014/main" id="{2A89FB1A-54AF-47DF-B173-93916864D2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6" t="27789" r="6145"/>
          <a:stretch/>
        </p:blipFill>
        <p:spPr bwMode="auto">
          <a:xfrm>
            <a:off x="5089034" y="1504732"/>
            <a:ext cx="2828010" cy="345476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6861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947B96B-29DF-4DEB-9E7B-5B0FADB830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5407" y="1667768"/>
            <a:ext cx="3390802" cy="4820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4E6FD-A954-45EF-9FA6-72690BAF6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Робота в групах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57DAB3-876A-43CC-B393-27FB0A441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878" y="1814051"/>
            <a:ext cx="7902480" cy="3581400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>
                <a:latin typeface="+mj-lt"/>
              </a:rPr>
              <a:t>1 група – Розкрийте стосунки з батьками.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2. група – Розкрийте ставлення однокласників до Грегуара.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3 група-   Як ставилася Марі та інші вчителі до головного героя?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4 група-   Доведіть, що єдиним другом і порадником для Грегуара став дідусь.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5. Створити хмарку слів « Риси характеру Грегуара»</a:t>
            </a: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984195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D02986B-2CCF-47E0-97BA-EA366E136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579" y="2037677"/>
            <a:ext cx="4042361" cy="48203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CF53E3-BBAA-4BF3-AD98-40F672887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Лист Грегуара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E35824-A7E1-4BFA-A711-134926689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4724" y="174522"/>
            <a:ext cx="6371302" cy="594114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uk-UA" sz="8800" b="1" i="1" dirty="0">
                <a:latin typeface="+mj-lt"/>
              </a:rPr>
              <a:t>   </a:t>
            </a:r>
            <a:r>
              <a:rPr lang="ru-UA" sz="8800" b="1" i="1" dirty="0" err="1">
                <a:latin typeface="+mj-lt"/>
              </a:rPr>
              <a:t>Шановний</a:t>
            </a:r>
            <a:r>
              <a:rPr lang="ru-UA" sz="8800" b="1" i="1" dirty="0">
                <a:latin typeface="+mj-lt"/>
              </a:rPr>
              <a:t> директор </a:t>
            </a:r>
            <a:r>
              <a:rPr lang="ru-UA" sz="8800" b="1" i="1" dirty="0" err="1">
                <a:latin typeface="+mj-lt"/>
              </a:rPr>
              <a:t>школи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Граншан</a:t>
            </a:r>
            <a:r>
              <a:rPr lang="ru-UA" sz="8800" b="1" i="1" dirty="0">
                <a:latin typeface="+mj-lt"/>
              </a:rPr>
              <a:t>!</a:t>
            </a:r>
          </a:p>
          <a:p>
            <a:pPr marL="0" indent="0" algn="just">
              <a:buNone/>
            </a:pPr>
            <a:r>
              <a:rPr lang="ru-UA" sz="8800" b="1" i="1" dirty="0">
                <a:latin typeface="+mj-lt"/>
              </a:rPr>
              <a:t>Я </a:t>
            </a:r>
            <a:r>
              <a:rPr lang="ru-UA" sz="8800" b="1" i="1" dirty="0" err="1">
                <a:latin typeface="+mj-lt"/>
              </a:rPr>
              <a:t>дуже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хотів</a:t>
            </a:r>
            <a:r>
              <a:rPr lang="ru-UA" sz="8800" b="1" i="1" dirty="0">
                <a:latin typeface="+mj-lt"/>
              </a:rPr>
              <a:t> би </a:t>
            </a:r>
            <a:r>
              <a:rPr lang="ru-UA" sz="8800" b="1" i="1" dirty="0" err="1">
                <a:latin typeface="+mj-lt"/>
              </a:rPr>
              <a:t>вчитися</a:t>
            </a:r>
            <a:r>
              <a:rPr lang="ru-UA" sz="8800" b="1" i="1" dirty="0">
                <a:latin typeface="+mj-lt"/>
              </a:rPr>
              <a:t> у </a:t>
            </a:r>
            <a:r>
              <a:rPr lang="ru-UA" sz="8800" b="1" i="1" dirty="0" err="1">
                <a:latin typeface="+mj-lt"/>
              </a:rPr>
              <a:t>Вашій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школі</a:t>
            </a:r>
            <a:r>
              <a:rPr lang="ru-UA" sz="8800" b="1" i="1" dirty="0">
                <a:latin typeface="+mj-lt"/>
              </a:rPr>
              <a:t>, але знаю,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це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неможливо</a:t>
            </a:r>
            <a:r>
              <a:rPr lang="ru-UA" sz="8800" b="1" i="1" dirty="0">
                <a:latin typeface="+mj-lt"/>
              </a:rPr>
              <a:t>, тому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в мене </a:t>
            </a:r>
            <a:r>
              <a:rPr lang="ru-UA" sz="8800" b="1" i="1" dirty="0" err="1">
                <a:latin typeface="+mj-lt"/>
              </a:rPr>
              <a:t>дуже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погана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успішність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>
                <a:latin typeface="+mj-lt"/>
              </a:rPr>
              <a:t>Я </a:t>
            </a:r>
            <a:r>
              <a:rPr lang="ru-UA" sz="8800" b="1" i="1" dirty="0" err="1">
                <a:latin typeface="+mj-lt"/>
              </a:rPr>
              <a:t>бачив</a:t>
            </a:r>
            <a:r>
              <a:rPr lang="ru-UA" sz="8800" b="1" i="1" dirty="0">
                <a:latin typeface="+mj-lt"/>
              </a:rPr>
              <a:t> у </a:t>
            </a:r>
            <a:r>
              <a:rPr lang="ru-UA" sz="8800" b="1" i="1" dirty="0" err="1">
                <a:latin typeface="+mj-lt"/>
              </a:rPr>
              <a:t>рекламі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Вашої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школи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у Вас </a:t>
            </a:r>
            <a:r>
              <a:rPr lang="ru-UA" sz="8800" b="1" i="1" dirty="0" err="1">
                <a:latin typeface="+mj-lt"/>
              </a:rPr>
              <a:t>слюсарні</a:t>
            </a:r>
            <a:r>
              <a:rPr lang="ru-UA" sz="8800" b="1" i="1" dirty="0">
                <a:latin typeface="+mj-lt"/>
              </a:rPr>
              <a:t> і </a:t>
            </a:r>
            <a:r>
              <a:rPr lang="ru-UA" sz="8800" b="1" i="1" dirty="0" err="1">
                <a:latin typeface="+mj-lt"/>
              </a:rPr>
              <a:t>столярні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майстерні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кабінет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інформатики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теплиці</a:t>
            </a:r>
            <a:r>
              <a:rPr lang="ru-UA" sz="8800" b="1" i="1" dirty="0">
                <a:latin typeface="+mj-lt"/>
              </a:rPr>
              <a:t> і все </a:t>
            </a:r>
            <a:r>
              <a:rPr lang="ru-UA" sz="8800" b="1" i="1" dirty="0" err="1">
                <a:latin typeface="+mj-lt"/>
              </a:rPr>
              <a:t>таке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>
                <a:latin typeface="+mj-lt"/>
              </a:rPr>
              <a:t>Я думаю,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оцінки</a:t>
            </a:r>
            <a:r>
              <a:rPr lang="ru-UA" sz="8800" b="1" i="1" dirty="0">
                <a:latin typeface="+mj-lt"/>
              </a:rPr>
              <a:t> – не </a:t>
            </a:r>
            <a:r>
              <a:rPr lang="ru-UA" sz="8800" b="1" i="1" dirty="0" err="1">
                <a:latin typeface="+mj-lt"/>
              </a:rPr>
              <a:t>найголовніше</a:t>
            </a:r>
            <a:r>
              <a:rPr lang="ru-UA" sz="8800" b="1" i="1" dirty="0">
                <a:latin typeface="+mj-lt"/>
              </a:rPr>
              <a:t> в </a:t>
            </a:r>
            <a:r>
              <a:rPr lang="ru-UA" sz="8800" b="1" i="1" dirty="0" err="1">
                <a:latin typeface="+mj-lt"/>
              </a:rPr>
              <a:t>житті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 err="1">
                <a:latin typeface="+mj-lt"/>
              </a:rPr>
              <a:t>По-моєму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важливо</a:t>
            </a:r>
            <a:r>
              <a:rPr lang="ru-UA" sz="8800" b="1" i="1" dirty="0">
                <a:latin typeface="+mj-lt"/>
              </a:rPr>
              <a:t> знати, </a:t>
            </a:r>
            <a:r>
              <a:rPr lang="ru-UA" sz="8800" b="1" i="1" dirty="0" err="1">
                <a:latin typeface="+mj-lt"/>
              </a:rPr>
              <a:t>чого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ти</a:t>
            </a:r>
            <a:r>
              <a:rPr lang="ru-UA" sz="8800" b="1" i="1" dirty="0">
                <a:latin typeface="+mj-lt"/>
              </a:rPr>
              <a:t> в </a:t>
            </a:r>
            <a:r>
              <a:rPr lang="ru-UA" sz="8800" b="1" i="1" dirty="0" err="1">
                <a:latin typeface="+mj-lt"/>
              </a:rPr>
              <a:t>житті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хочеш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 err="1">
                <a:latin typeface="+mj-lt"/>
              </a:rPr>
              <a:t>Мені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хочеться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вчитися</a:t>
            </a:r>
            <a:r>
              <a:rPr lang="ru-UA" sz="8800" b="1" i="1" dirty="0">
                <a:latin typeface="+mj-lt"/>
              </a:rPr>
              <a:t> у Вас, тому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в </a:t>
            </a:r>
            <a:r>
              <a:rPr lang="ru-UA" sz="8800" b="1" i="1" dirty="0" err="1">
                <a:latin typeface="+mj-lt"/>
              </a:rPr>
              <a:t>Граншані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мені</a:t>
            </a:r>
            <a:r>
              <a:rPr lang="ru-UA" sz="8800" b="1" i="1" dirty="0">
                <a:latin typeface="+mj-lt"/>
              </a:rPr>
              <a:t> буде </a:t>
            </a:r>
            <a:r>
              <a:rPr lang="ru-UA" sz="8800" b="1" i="1" dirty="0" err="1">
                <a:latin typeface="+mj-lt"/>
              </a:rPr>
              <a:t>краще</a:t>
            </a:r>
            <a:r>
              <a:rPr lang="ru-UA" sz="8800" b="1" i="1" dirty="0">
                <a:latin typeface="+mj-lt"/>
              </a:rPr>
              <a:t> за все – так я думаю. Я не </a:t>
            </a:r>
            <a:r>
              <a:rPr lang="ru-UA" sz="8800" b="1" i="1" dirty="0" err="1">
                <a:latin typeface="+mj-lt"/>
              </a:rPr>
              <a:t>дуже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повний</a:t>
            </a:r>
            <a:r>
              <a:rPr lang="ru-UA" sz="8800" b="1" i="1" dirty="0">
                <a:latin typeface="+mj-lt"/>
              </a:rPr>
              <a:t>, у </a:t>
            </a:r>
            <a:r>
              <a:rPr lang="ru-UA" sz="8800" b="1" i="1" dirty="0" err="1">
                <a:latin typeface="+mj-lt"/>
              </a:rPr>
              <a:t>мені</a:t>
            </a:r>
            <a:r>
              <a:rPr lang="ru-UA" sz="8800" b="1" i="1" dirty="0">
                <a:latin typeface="+mj-lt"/>
              </a:rPr>
              <a:t> 35 </a:t>
            </a:r>
            <a:r>
              <a:rPr lang="ru-UA" sz="8800" b="1" i="1" dirty="0" err="1">
                <a:latin typeface="+mj-lt"/>
              </a:rPr>
              <a:t>кіло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надії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 err="1">
                <a:latin typeface="+mj-lt"/>
              </a:rPr>
              <a:t>Всього</a:t>
            </a:r>
            <a:r>
              <a:rPr lang="ru-UA" sz="8800" b="1" i="1" dirty="0">
                <a:latin typeface="+mj-lt"/>
              </a:rPr>
              <a:t> доброго, </a:t>
            </a:r>
            <a:r>
              <a:rPr lang="ru-UA" sz="8800" b="1" i="1" dirty="0" err="1">
                <a:latin typeface="+mj-lt"/>
              </a:rPr>
              <a:t>Грегуар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Дюбоск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>
                <a:latin typeface="+mj-lt"/>
              </a:rPr>
              <a:t>P. S.: Я перший раз у </a:t>
            </a:r>
            <a:r>
              <a:rPr lang="ru-UA" sz="8800" b="1" i="1" dirty="0" err="1">
                <a:latin typeface="+mj-lt"/>
              </a:rPr>
              <a:t>житті</a:t>
            </a:r>
            <a:r>
              <a:rPr lang="ru-UA" sz="8800" b="1" i="1" dirty="0">
                <a:latin typeface="+mj-lt"/>
              </a:rPr>
              <a:t> прошусь у школу, сам не </a:t>
            </a:r>
            <a:r>
              <a:rPr lang="ru-UA" sz="8800" b="1" i="1" dirty="0" err="1">
                <a:latin typeface="+mj-lt"/>
              </a:rPr>
              <a:t>розумію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що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це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зі</a:t>
            </a:r>
            <a:r>
              <a:rPr lang="ru-UA" sz="8800" b="1" i="1" dirty="0">
                <a:latin typeface="+mj-lt"/>
              </a:rPr>
              <a:t> мною, </a:t>
            </a:r>
            <a:r>
              <a:rPr lang="ru-UA" sz="8800" b="1" i="1" dirty="0" err="1">
                <a:latin typeface="+mj-lt"/>
              </a:rPr>
              <a:t>мабуть</a:t>
            </a:r>
            <a:r>
              <a:rPr lang="ru-UA" sz="8800" b="1" i="1" dirty="0">
                <a:latin typeface="+mj-lt"/>
              </a:rPr>
              <a:t>, </a:t>
            </a:r>
            <a:r>
              <a:rPr lang="ru-UA" sz="8800" b="1" i="1" dirty="0" err="1">
                <a:latin typeface="+mj-lt"/>
              </a:rPr>
              <a:t>захворів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 algn="just">
              <a:buNone/>
            </a:pPr>
            <a:r>
              <a:rPr lang="ru-UA" sz="8800" b="1" i="1" dirty="0">
                <a:latin typeface="+mj-lt"/>
              </a:rPr>
              <a:t>P. S.: </a:t>
            </a:r>
            <a:r>
              <a:rPr lang="ru-UA" sz="8800" b="1" i="1" dirty="0" err="1">
                <a:latin typeface="+mj-lt"/>
              </a:rPr>
              <a:t>Посилаю</a:t>
            </a:r>
            <a:r>
              <a:rPr lang="ru-UA" sz="8800" b="1" i="1" dirty="0">
                <a:latin typeface="+mj-lt"/>
              </a:rPr>
              <a:t> Вам </a:t>
            </a:r>
            <a:r>
              <a:rPr lang="ru-UA" sz="8800" b="1" i="1" dirty="0" err="1">
                <a:latin typeface="+mj-lt"/>
              </a:rPr>
              <a:t>креслення</a:t>
            </a:r>
            <a:r>
              <a:rPr lang="ru-UA" sz="8800" b="1" i="1" dirty="0">
                <a:latin typeface="+mj-lt"/>
              </a:rPr>
              <a:t> машинки для чистки </a:t>
            </a:r>
            <a:r>
              <a:rPr lang="ru-UA" sz="8800" b="1" i="1" dirty="0" err="1">
                <a:latin typeface="+mj-lt"/>
              </a:rPr>
              <a:t>бананів</a:t>
            </a:r>
            <a:r>
              <a:rPr lang="ru-UA" sz="8800" b="1" i="1" dirty="0">
                <a:latin typeface="+mj-lt"/>
              </a:rPr>
              <a:t>, яку я сам </a:t>
            </a:r>
            <a:r>
              <a:rPr lang="ru-UA" sz="8800" b="1" i="1" dirty="0" err="1">
                <a:latin typeface="+mj-lt"/>
              </a:rPr>
              <a:t>зробив</a:t>
            </a:r>
            <a:r>
              <a:rPr lang="ru-UA" sz="8800" b="1" i="1" dirty="0">
                <a:latin typeface="+mj-lt"/>
              </a:rPr>
              <a:t>, коли </a:t>
            </a:r>
            <a:r>
              <a:rPr lang="ru-UA" sz="8800" b="1" i="1" dirty="0" err="1">
                <a:latin typeface="+mj-lt"/>
              </a:rPr>
              <a:t>мені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було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сім</a:t>
            </a:r>
            <a:r>
              <a:rPr lang="ru-UA" sz="8800" b="1" i="1" dirty="0">
                <a:latin typeface="+mj-lt"/>
              </a:rPr>
              <a:t> </a:t>
            </a:r>
            <a:r>
              <a:rPr lang="ru-UA" sz="8800" b="1" i="1" dirty="0" err="1">
                <a:latin typeface="+mj-lt"/>
              </a:rPr>
              <a:t>років</a:t>
            </a:r>
            <a:r>
              <a:rPr lang="ru-UA" sz="8800" b="1" i="1" dirty="0">
                <a:latin typeface="+mj-lt"/>
              </a:rPr>
              <a:t>.</a:t>
            </a:r>
          </a:p>
          <a:p>
            <a:pPr marL="0" indent="0">
              <a:buNone/>
            </a:pP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154458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BF442BC-9BF1-4CED-A9AF-05D0313D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Бесіда</a:t>
            </a:r>
            <a:endParaRPr lang="ru-UA" b="1" dirty="0"/>
          </a:p>
        </p:txBody>
      </p:sp>
      <p:sp>
        <p:nvSpPr>
          <p:cNvPr id="2" name="Объект 1">
            <a:extLst>
              <a:ext uri="{FF2B5EF4-FFF2-40B4-BE49-F238E27FC236}">
                <a16:creationId xmlns:a16="http://schemas.microsoft.com/office/drawing/2014/main" id="{C2F96608-68EC-4A10-B977-B58F06D8F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428750"/>
            <a:ext cx="10599174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b="1" dirty="0">
                <a:latin typeface="+mj-lt"/>
              </a:rPr>
              <a:t>1.Як головний герой заробив свої перші </a:t>
            </a:r>
            <a:r>
              <a:rPr lang="uk-UA" b="1" dirty="0" err="1">
                <a:latin typeface="+mj-lt"/>
              </a:rPr>
              <a:t>гроші?</a:t>
            </a:r>
            <a:r>
              <a:rPr lang="uk-UA" b="1" i="1" dirty="0" err="1">
                <a:latin typeface="+mj-lt"/>
              </a:rPr>
              <a:t>що</a:t>
            </a:r>
            <a:r>
              <a:rPr lang="uk-UA" b="1" i="1" dirty="0">
                <a:latin typeface="+mj-lt"/>
              </a:rPr>
              <a:t> він відчував, коли отримав конверт з грошима?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2. Де хотів навчатися Грегуар? Чому йому сподобався цей ліцей? 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3. Завдяки кому він вирішує написати листа? 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4. Хто говорить про 35 кіло надії у цьому романі?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5. Про що Грегуар написав у своєму листі?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6. Що допомагає йому під час екзамену? 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7. Що він хотів довести, подолавши канат? Заради кого, в першу чергу, він це зробив? </a:t>
            </a:r>
          </a:p>
          <a:p>
            <a:pPr marL="0" indent="0">
              <a:buNone/>
            </a:pPr>
            <a:r>
              <a:rPr lang="uk-UA" b="1" dirty="0">
                <a:latin typeface="+mj-lt"/>
              </a:rPr>
              <a:t>8. Як змінився після цього хлопець? Які риси характеру проявилися?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9.Що стало причиною того, що Грегуар знову втратив інтерес до життя?</a:t>
            </a:r>
            <a:endParaRPr lang="ru-UA" dirty="0">
              <a:latin typeface="+mj-lt"/>
            </a:endParaRPr>
          </a:p>
          <a:p>
            <a:pPr marL="0" indent="0">
              <a:buNone/>
            </a:pPr>
            <a:r>
              <a:rPr lang="uk-UA" b="1" dirty="0">
                <a:latin typeface="+mj-lt"/>
              </a:rPr>
              <a:t>10. Що відчуває Грегуар протягом усього твору? Чи змінюються його почуття?</a:t>
            </a:r>
            <a:endParaRPr lang="ru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71243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14E6FD-A954-45EF-9FA6-72690BAF6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Робота з епіграфом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57DAB3-876A-43CC-B393-27FB0A441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2286000"/>
            <a:ext cx="5368413" cy="3581400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+mj-lt"/>
              </a:rPr>
              <a:t>Кому із героїв належать ці слова? За яких умов вони були сказані?</a:t>
            </a:r>
            <a:endParaRPr lang="ru-UA" sz="2400" dirty="0">
              <a:latin typeface="+mj-lt"/>
            </a:endParaRPr>
          </a:p>
          <a:p>
            <a:r>
              <a:rPr lang="uk-UA" sz="2400" dirty="0">
                <a:latin typeface="+mj-lt"/>
              </a:rPr>
              <a:t>- Як ви їх розумієте? Що ж зробив хлопець, щоб бути щасливим? </a:t>
            </a:r>
          </a:p>
          <a:p>
            <a:r>
              <a:rPr lang="uk-UA" sz="2400" dirty="0">
                <a:latin typeface="+mj-lt"/>
              </a:rPr>
              <a:t>Як ви вважаєте, чи стане Грегуар щасливим у подальшому?</a:t>
            </a:r>
            <a:endParaRPr lang="ru-UA" sz="2400" dirty="0">
              <a:latin typeface="+mj-lt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D6DC18-BF00-44FC-B567-59C41F91D4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41"/>
          <a:stretch/>
        </p:blipFill>
        <p:spPr>
          <a:xfrm>
            <a:off x="1052052" y="1957849"/>
            <a:ext cx="4143953" cy="35814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9486504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BF442BC-9BF1-4CED-A9AF-05D0313D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Проблематика твору</a:t>
            </a:r>
            <a:endParaRPr lang="ru-UA" b="1" dirty="0"/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id="{865D8D41-6FA5-456E-8A3B-B0AC03302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548" y="2171700"/>
            <a:ext cx="5928852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>
                <a:latin typeface="+mj-lt"/>
              </a:rPr>
              <a:t>1.Стосунки батьків і дітей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2.Стосунки в сім’ї між подружжям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3.Стосунки з однокласниками, вчителями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4.Життєвий вибір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5.Досягнення мрії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6.Духовний зв’язок поколінь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7. Виховання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8. Система освіти</a:t>
            </a:r>
            <a:endParaRPr lang="ru-UA" sz="2400" dirty="0">
              <a:latin typeface="+mj-lt"/>
            </a:endParaRPr>
          </a:p>
        </p:txBody>
      </p:sp>
      <p:pic>
        <p:nvPicPr>
          <p:cNvPr id="2050" name="Picture 2" descr="Топ-10 книг, які зігрівають | ВСЛ">
            <a:extLst>
              <a:ext uri="{FF2B5EF4-FFF2-40B4-BE49-F238E27FC236}">
                <a16:creationId xmlns:a16="http://schemas.microsoft.com/office/drawing/2014/main" id="{DB8662C4-4D66-4038-A094-D75A1C60A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8811" y="1953394"/>
            <a:ext cx="324802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5825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BF442BC-9BF1-4CED-A9AF-05D0313D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Незакінчене речення</a:t>
            </a:r>
            <a:endParaRPr lang="ru-UA" b="1" dirty="0"/>
          </a:p>
        </p:txBody>
      </p:sp>
      <p:sp>
        <p:nvSpPr>
          <p:cNvPr id="12" name="Объект 11">
            <a:extLst>
              <a:ext uri="{FF2B5EF4-FFF2-40B4-BE49-F238E27FC236}">
                <a16:creationId xmlns:a16="http://schemas.microsoft.com/office/drawing/2014/main" id="{865D8D41-6FA5-456E-8A3B-B0AC033022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923" y="2171700"/>
            <a:ext cx="5928852" cy="3581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b="1" dirty="0">
                <a:latin typeface="+mj-lt"/>
              </a:rPr>
              <a:t>Сьогодні на </a:t>
            </a:r>
            <a:r>
              <a:rPr lang="uk-UA" sz="2400" b="1" dirty="0" err="1">
                <a:latin typeface="+mj-lt"/>
              </a:rPr>
              <a:t>уроці</a:t>
            </a:r>
            <a:r>
              <a:rPr lang="uk-UA" sz="2400" b="1" dirty="0">
                <a:latin typeface="+mj-lt"/>
              </a:rPr>
              <a:t>….</a:t>
            </a:r>
          </a:p>
          <a:p>
            <a:pPr marL="0" indent="0">
              <a:buNone/>
            </a:pPr>
            <a:r>
              <a:rPr lang="uk-UA" sz="2400" dirty="0">
                <a:latin typeface="+mj-lt"/>
              </a:rPr>
              <a:t> </a:t>
            </a:r>
            <a:r>
              <a:rPr lang="uk-UA" sz="2400" i="1" dirty="0">
                <a:latin typeface="+mj-lt"/>
              </a:rPr>
              <a:t>я зрозумів….</a:t>
            </a:r>
          </a:p>
          <a:p>
            <a:pPr marL="0" indent="0">
              <a:buNone/>
            </a:pPr>
            <a:r>
              <a:rPr lang="uk-UA" sz="2400" i="1" dirty="0">
                <a:latin typeface="+mj-lt"/>
              </a:rPr>
              <a:t>мене вразило….</a:t>
            </a:r>
          </a:p>
          <a:p>
            <a:pPr marL="0" indent="0">
              <a:buNone/>
            </a:pPr>
            <a:r>
              <a:rPr lang="uk-UA" sz="2400" i="1" dirty="0">
                <a:latin typeface="+mj-lt"/>
              </a:rPr>
              <a:t>мені захотілося…</a:t>
            </a:r>
          </a:p>
          <a:p>
            <a:pPr marL="0" indent="0">
              <a:buNone/>
            </a:pPr>
            <a:r>
              <a:rPr lang="uk-UA" sz="2400" i="1" dirty="0">
                <a:latin typeface="+mj-lt"/>
              </a:rPr>
              <a:t>труднощі викликало..</a:t>
            </a:r>
          </a:p>
          <a:p>
            <a:pPr marL="0" indent="0">
              <a:buNone/>
            </a:pPr>
            <a:r>
              <a:rPr lang="uk-UA" sz="2400" i="1" dirty="0">
                <a:latin typeface="+mj-lt"/>
              </a:rPr>
              <a:t>мені найбільше вдалося(сподобалося )…</a:t>
            </a:r>
          </a:p>
          <a:p>
            <a:pPr marL="0" indent="0">
              <a:buNone/>
            </a:pPr>
            <a:endParaRPr lang="ru-UA" sz="2400" dirty="0">
              <a:latin typeface="+mj-lt"/>
            </a:endParaRPr>
          </a:p>
        </p:txBody>
      </p:sp>
      <p:pic>
        <p:nvPicPr>
          <p:cNvPr id="2050" name="Picture 2" descr="Топ-10 книг, які зігрівають | ВСЛ">
            <a:extLst>
              <a:ext uri="{FF2B5EF4-FFF2-40B4-BE49-F238E27FC236}">
                <a16:creationId xmlns:a16="http://schemas.microsoft.com/office/drawing/2014/main" id="{DB8662C4-4D66-4038-A094-D75A1C60A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3340" y="2171700"/>
            <a:ext cx="324802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567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FBF442BC-9BF1-4CED-A9AF-05D0313D8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err="1"/>
              <a:t>Самооцінювання</a:t>
            </a:r>
            <a:endParaRPr lang="ru-UA" b="1" dirty="0"/>
          </a:p>
        </p:txBody>
      </p:sp>
      <p:pic>
        <p:nvPicPr>
          <p:cNvPr id="2050" name="Picture 2" descr="Топ-10 книг, які зігрівають | ВСЛ">
            <a:extLst>
              <a:ext uri="{FF2B5EF4-FFF2-40B4-BE49-F238E27FC236}">
                <a16:creationId xmlns:a16="http://schemas.microsoft.com/office/drawing/2014/main" id="{DB8662C4-4D66-4038-A094-D75A1C60A9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3340" y="2171700"/>
            <a:ext cx="3248025" cy="452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Стенд фігурний &quot;Світлофор&quot; УПДД 0011 — купити в інтернет магазині | Київ,  Харків, Одеса, Львів">
            <a:extLst>
              <a:ext uri="{FF2B5EF4-FFF2-40B4-BE49-F238E27FC236}">
                <a16:creationId xmlns:a16="http://schemas.microsoft.com/office/drawing/2014/main" id="{3EC79E0E-8894-4CC2-AD6E-ABAECE54A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22" b="97778" l="9778" r="89778">
                        <a14:foregroundMark x1="44444" y1="88000" x2="44444" y2="88000"/>
                        <a14:foregroundMark x1="55556" y1="80444" x2="55556" y2="80444"/>
                        <a14:foregroundMark x1="53778" y1="77778" x2="53778" y2="77778"/>
                        <a14:foregroundMark x1="45778" y1="77333" x2="45778" y2="77333"/>
                        <a14:foregroundMark x1="36889" y1="92444" x2="36889" y2="92444"/>
                        <a14:foregroundMark x1="62667" y1="97778" x2="62667" y2="97778"/>
                        <a14:foregroundMark x1="55111" y1="9333" x2="55111" y2="9333"/>
                        <a14:foregroundMark x1="59556" y1="5778" x2="59556" y2="5778"/>
                        <a14:foregroundMark x1="58222" y1="2222" x2="58222" y2="2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373" y="1924982"/>
            <a:ext cx="2526736" cy="3008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EB31B9-347F-4C1F-8B84-DF18B12BEE68}"/>
              </a:ext>
            </a:extLst>
          </p:cNvPr>
          <p:cNvSpPr txBox="1"/>
          <p:nvPr/>
        </p:nvSpPr>
        <p:spPr>
          <a:xfrm>
            <a:off x="3522093" y="1924982"/>
            <a:ext cx="48866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dirty="0">
                <a:solidFill>
                  <a:schemeClr val="tx2"/>
                </a:solidFill>
                <a:latin typeface="+mj-lt"/>
              </a:rPr>
              <a:t>Як добре ви засвоїли тему уроку?</a:t>
            </a:r>
          </a:p>
          <a:p>
            <a:endParaRPr lang="uk-UA" sz="2400" dirty="0">
              <a:solidFill>
                <a:schemeClr val="tx2"/>
              </a:solidFill>
              <a:latin typeface="+mj-lt"/>
            </a:endParaRPr>
          </a:p>
          <a:p>
            <a:r>
              <a:rPr lang="uk-UA" sz="2400" dirty="0">
                <a:solidFill>
                  <a:srgbClr val="FF0000"/>
                </a:solidFill>
                <a:latin typeface="+mj-lt"/>
              </a:rPr>
              <a:t>Червоний</a:t>
            </a:r>
            <a:r>
              <a:rPr lang="uk-UA" sz="2400" dirty="0">
                <a:solidFill>
                  <a:schemeClr val="tx2"/>
                </a:solidFill>
                <a:latin typeface="+mj-lt"/>
              </a:rPr>
              <a:t> – Стоп! Вивчити та повторити цю тему.</a:t>
            </a:r>
          </a:p>
          <a:p>
            <a:endParaRPr lang="uk-UA" sz="2400" dirty="0">
              <a:solidFill>
                <a:schemeClr val="tx2"/>
              </a:solidFill>
              <a:latin typeface="+mj-lt"/>
            </a:endParaRPr>
          </a:p>
          <a:p>
            <a:r>
              <a:rPr lang="uk-UA" sz="2400" dirty="0">
                <a:solidFill>
                  <a:srgbClr val="FFC000"/>
                </a:solidFill>
                <a:latin typeface="+mj-lt"/>
              </a:rPr>
              <a:t>Жовтий</a:t>
            </a:r>
            <a:r>
              <a:rPr lang="uk-UA" sz="2400" dirty="0">
                <a:solidFill>
                  <a:schemeClr val="tx2"/>
                </a:solidFill>
                <a:latin typeface="+mj-lt"/>
              </a:rPr>
              <a:t>- Мені потрібна допомога!</a:t>
            </a:r>
          </a:p>
          <a:p>
            <a:endParaRPr lang="uk-UA" sz="2400" dirty="0">
              <a:solidFill>
                <a:schemeClr val="tx2"/>
              </a:solidFill>
              <a:latin typeface="+mj-lt"/>
            </a:endParaRPr>
          </a:p>
          <a:p>
            <a:r>
              <a:rPr lang="uk-UA" sz="2400" dirty="0">
                <a:solidFill>
                  <a:schemeClr val="accent4"/>
                </a:solidFill>
                <a:latin typeface="+mj-lt"/>
              </a:rPr>
              <a:t>Зелений</a:t>
            </a:r>
            <a:r>
              <a:rPr lang="uk-UA" sz="2400" dirty="0">
                <a:solidFill>
                  <a:schemeClr val="tx2"/>
                </a:solidFill>
                <a:latin typeface="+mj-lt"/>
              </a:rPr>
              <a:t>-Все вдалося і все зрозумів!</a:t>
            </a:r>
            <a:endParaRPr lang="ru-UA" sz="2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279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6C3652D0-428D-4D8D-87B9-9ABD789E6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Епіграф уроку</a:t>
            </a:r>
            <a:endParaRPr lang="ru-UA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3D70482-5752-4C1A-B265-21857DA4A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1226" y="1638300"/>
            <a:ext cx="7708490" cy="3581400"/>
          </a:xfrm>
        </p:spPr>
        <p:txBody>
          <a:bodyPr>
            <a:noAutofit/>
          </a:bodyPr>
          <a:lstStyle/>
          <a:p>
            <a:pPr marL="0" indent="0" algn="r">
              <a:spcAft>
                <a:spcPts val="0"/>
              </a:spcAft>
              <a:buNone/>
            </a:pP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Нещасним бути набагато легше, аніж щасливим…</a:t>
            </a:r>
            <a:endParaRPr lang="ru-U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uk-UA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Будь щасливим…! Роби що-небудь, щоб бути щасливим!</a:t>
            </a:r>
            <a:endParaRPr lang="ru-U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r">
              <a:spcAft>
                <a:spcPts val="0"/>
              </a:spcAft>
              <a:buNone/>
            </a:pPr>
            <a:r>
              <a:rPr lang="uk-UA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Анна </a:t>
            </a:r>
            <a:r>
              <a:rPr lang="uk-UA" sz="3600" b="1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Гавальда</a:t>
            </a:r>
            <a:r>
              <a:rPr lang="uk-UA" sz="36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«35 кіло надії»</a:t>
            </a:r>
            <a:endParaRPr lang="ru-UA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Aft>
                <a:spcPts val="0"/>
              </a:spcAft>
              <a:buNone/>
            </a:pPr>
            <a:r>
              <a:rPr lang="uk-UA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UA" sz="3600" dirty="0"/>
          </a:p>
        </p:txBody>
      </p:sp>
      <p:pic>
        <p:nvPicPr>
          <p:cNvPr id="1026" name="Picture 2" descr="Анна Гавальда - биография, дата рождения, место рождения, фильмография,  клипы">
            <a:extLst>
              <a:ext uri="{FF2B5EF4-FFF2-40B4-BE49-F238E27FC236}">
                <a16:creationId xmlns:a16="http://schemas.microsoft.com/office/drawing/2014/main" id="{7643A636-7CED-4490-9081-D622B6E35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1457633"/>
            <a:ext cx="3217606" cy="44761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319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D62E3D-EF68-4103-8821-76B23AA65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Моє перше враження…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A269821-8140-4839-ACA4-8B3DA8DB3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uk-UA" sz="2800" dirty="0">
                <a:latin typeface="+mj-lt"/>
              </a:rPr>
              <a:t>Які враження справив на вас прочитаний твір?</a:t>
            </a:r>
            <a:endParaRPr lang="ru-UA" sz="2800" dirty="0">
              <a:latin typeface="+mj-lt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800" dirty="0">
                <a:latin typeface="+mj-lt"/>
              </a:rPr>
              <a:t>На які питання ви хотіли б отримати відповідь на </a:t>
            </a:r>
            <a:r>
              <a:rPr lang="uk-UA" sz="2800" dirty="0" err="1">
                <a:latin typeface="+mj-lt"/>
              </a:rPr>
              <a:t>уроці</a:t>
            </a:r>
            <a:r>
              <a:rPr lang="uk-UA" sz="2800" dirty="0">
                <a:latin typeface="+mj-lt"/>
              </a:rPr>
              <a:t>?</a:t>
            </a:r>
            <a:endParaRPr lang="ru-UA" sz="2800" dirty="0">
              <a:latin typeface="+mj-lt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800" dirty="0">
                <a:latin typeface="+mj-lt"/>
              </a:rPr>
              <a:t>Чому твір має таку назву? </a:t>
            </a:r>
            <a:endParaRPr lang="ru-UA" sz="2800" dirty="0">
              <a:latin typeface="+mj-lt"/>
            </a:endParaRPr>
          </a:p>
          <a:p>
            <a:pPr lvl="0">
              <a:buFont typeface="Wingdings" panose="05000000000000000000" pitchFamily="2" charset="2"/>
              <a:buChar char="ü"/>
            </a:pPr>
            <a:r>
              <a:rPr lang="uk-UA" sz="2800" dirty="0">
                <a:latin typeface="+mj-lt"/>
              </a:rPr>
              <a:t>Який герой твору вас найбільше вразив? Чим саме? </a:t>
            </a:r>
            <a:endParaRPr lang="ru-UA" sz="2800" dirty="0">
              <a:latin typeface="+mj-lt"/>
            </a:endParaRPr>
          </a:p>
          <a:p>
            <a:pPr marL="0" indent="0">
              <a:buNone/>
            </a:pPr>
            <a:r>
              <a:rPr lang="uk-UA" sz="2800" b="1" dirty="0">
                <a:latin typeface="+mj-lt"/>
              </a:rPr>
              <a:t> </a:t>
            </a:r>
            <a:endParaRPr lang="ru-UA" sz="2800" dirty="0">
              <a:latin typeface="+mj-lt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172998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D285E-A772-4AB3-AC35-E27410486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« Так чи ні»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A18956-8611-4C98-B86D-A465F0576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226" y="1548580"/>
            <a:ext cx="10746658" cy="3581400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uk-UA" sz="9600" dirty="0">
                <a:latin typeface="+mj-lt"/>
              </a:rPr>
              <a:t>Анна </a:t>
            </a:r>
            <a:r>
              <a:rPr lang="uk-UA" sz="9600" dirty="0" err="1">
                <a:latin typeface="+mj-lt"/>
              </a:rPr>
              <a:t>Гавальда</a:t>
            </a:r>
            <a:r>
              <a:rPr lang="uk-UA" sz="9600" dirty="0">
                <a:latin typeface="+mj-lt"/>
              </a:rPr>
              <a:t> – це французька письменниця.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З самого </a:t>
            </a:r>
            <a:r>
              <a:rPr lang="ru-RU" sz="9600" dirty="0" err="1">
                <a:latin typeface="+mj-lt"/>
              </a:rPr>
              <a:t>дитинства</a:t>
            </a:r>
            <a:r>
              <a:rPr lang="ru-RU" sz="9600" dirty="0">
                <a:latin typeface="+mj-lt"/>
              </a:rPr>
              <a:t> Анна </a:t>
            </a:r>
            <a:r>
              <a:rPr lang="ru-RU" sz="9600" dirty="0" err="1">
                <a:latin typeface="+mj-lt"/>
              </a:rPr>
              <a:t>була</a:t>
            </a:r>
            <a:r>
              <a:rPr lang="ru-RU" sz="9600" dirty="0">
                <a:latin typeface="+mj-lt"/>
              </a:rPr>
              <a:t> страшною </a:t>
            </a:r>
            <a:r>
              <a:rPr lang="ru-RU" sz="9600" dirty="0" err="1">
                <a:latin typeface="+mj-lt"/>
              </a:rPr>
              <a:t>вигадницею</a:t>
            </a:r>
            <a:r>
              <a:rPr lang="ru-RU" sz="9600" dirty="0">
                <a:latin typeface="+mj-lt"/>
              </a:rPr>
              <a:t> та </a:t>
            </a:r>
            <a:r>
              <a:rPr lang="ru-RU" sz="9600" dirty="0" err="1">
                <a:latin typeface="+mj-lt"/>
              </a:rPr>
              <a:t>найбільше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обожнювала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прогулювати</a:t>
            </a:r>
            <a:r>
              <a:rPr lang="ru-RU" sz="9600" dirty="0">
                <a:latin typeface="+mj-lt"/>
              </a:rPr>
              <a:t> уроки.</a:t>
            </a:r>
          </a:p>
          <a:p>
            <a:pPr marL="457200" indent="-457200">
              <a:buAutoNum type="arabicPeriod"/>
            </a:pPr>
            <a:r>
              <a:rPr lang="ru-RU" sz="9600" dirty="0" err="1">
                <a:latin typeface="+mj-lt"/>
              </a:rPr>
              <a:t>Навчалася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А.Гавальда</a:t>
            </a:r>
            <a:r>
              <a:rPr lang="ru-RU" sz="9600" dirty="0">
                <a:latin typeface="+mj-lt"/>
              </a:rPr>
              <a:t> в  </a:t>
            </a:r>
            <a:r>
              <a:rPr lang="ru-RU" sz="9600" dirty="0" err="1">
                <a:latin typeface="+mj-lt"/>
              </a:rPr>
              <a:t>приватній</a:t>
            </a:r>
            <a:r>
              <a:rPr lang="ru-RU" sz="9600" dirty="0">
                <a:latin typeface="+mj-lt"/>
              </a:rPr>
              <a:t>  </a:t>
            </a:r>
            <a:r>
              <a:rPr lang="ru-RU" sz="9600" dirty="0" err="1">
                <a:latin typeface="+mj-lt"/>
              </a:rPr>
              <a:t>школі</a:t>
            </a:r>
            <a:r>
              <a:rPr lang="ru-RU" sz="9600" dirty="0">
                <a:latin typeface="+mj-lt"/>
              </a:rPr>
              <a:t> та </a:t>
            </a:r>
            <a:r>
              <a:rPr lang="ru-RU" sz="9600" dirty="0" err="1">
                <a:latin typeface="+mj-lt"/>
              </a:rPr>
              <a:t>продовжила</a:t>
            </a:r>
            <a:r>
              <a:rPr lang="ru-RU" sz="9600" dirty="0">
                <a:latin typeface="+mj-lt"/>
              </a:rPr>
              <a:t> в </a:t>
            </a:r>
            <a:r>
              <a:rPr lang="ru-RU" sz="9600" dirty="0" err="1">
                <a:latin typeface="+mj-lt"/>
              </a:rPr>
              <a:t>Оксворді</a:t>
            </a:r>
            <a:r>
              <a:rPr lang="ru-RU" sz="9600" dirty="0">
                <a:latin typeface="+mj-lt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 У </a:t>
            </a:r>
            <a:r>
              <a:rPr lang="ru-RU" sz="9600" dirty="0" err="1">
                <a:latin typeface="+mj-lt"/>
              </a:rPr>
              <a:t>студентські</a:t>
            </a:r>
            <a:r>
              <a:rPr lang="ru-RU" sz="9600" dirty="0">
                <a:latin typeface="+mj-lt"/>
              </a:rPr>
              <a:t> роки </a:t>
            </a:r>
            <a:r>
              <a:rPr lang="ru-RU" sz="9600" dirty="0" err="1">
                <a:latin typeface="+mj-lt"/>
              </a:rPr>
              <a:t>багато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працювала</a:t>
            </a:r>
            <a:r>
              <a:rPr lang="ru-RU" sz="9600" dirty="0">
                <a:latin typeface="+mj-lt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У 1992 </a:t>
            </a:r>
            <a:r>
              <a:rPr lang="ru-RU" sz="9600" dirty="0" err="1">
                <a:latin typeface="+mj-lt"/>
              </a:rPr>
              <a:t>році</a:t>
            </a:r>
            <a:r>
              <a:rPr lang="ru-RU" sz="9600" dirty="0">
                <a:latin typeface="+mj-lt"/>
              </a:rPr>
              <a:t> Анна </a:t>
            </a:r>
            <a:r>
              <a:rPr lang="ru-RU" sz="9600" dirty="0" err="1">
                <a:latin typeface="+mj-lt"/>
              </a:rPr>
              <a:t>посіла</a:t>
            </a:r>
            <a:r>
              <a:rPr lang="ru-RU" sz="9600" dirty="0">
                <a:latin typeface="+mj-lt"/>
              </a:rPr>
              <a:t> перше </a:t>
            </a:r>
            <a:r>
              <a:rPr lang="ru-RU" sz="9600" dirty="0" err="1">
                <a:latin typeface="+mj-lt"/>
              </a:rPr>
              <a:t>місце</a:t>
            </a:r>
            <a:r>
              <a:rPr lang="ru-RU" sz="9600" dirty="0">
                <a:latin typeface="+mj-lt"/>
              </a:rPr>
              <a:t> у </a:t>
            </a:r>
            <a:r>
              <a:rPr lang="ru-RU" sz="9600" dirty="0" err="1">
                <a:latin typeface="+mj-lt"/>
              </a:rPr>
              <a:t>французькому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конкурсі</a:t>
            </a:r>
            <a:r>
              <a:rPr lang="ru-RU" sz="9600" dirty="0">
                <a:latin typeface="+mj-lt"/>
              </a:rPr>
              <a:t> "</a:t>
            </a:r>
            <a:r>
              <a:rPr lang="ru-RU" sz="9600" dirty="0" err="1">
                <a:latin typeface="+mj-lt"/>
              </a:rPr>
              <a:t>Краще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любовний</a:t>
            </a:r>
            <a:r>
              <a:rPr lang="ru-RU" sz="9600" dirty="0">
                <a:latin typeface="+mj-lt"/>
              </a:rPr>
              <a:t> лист«.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"Кров в </a:t>
            </a:r>
            <a:r>
              <a:rPr lang="ru-RU" sz="9600" dirty="0" err="1">
                <a:latin typeface="+mj-lt"/>
              </a:rPr>
              <a:t>чорнильниці</a:t>
            </a:r>
            <a:r>
              <a:rPr lang="ru-RU" sz="9600" dirty="0">
                <a:latin typeface="+mj-lt"/>
              </a:rPr>
              <a:t>»- так </a:t>
            </a:r>
            <a:r>
              <a:rPr lang="ru-RU" sz="9600" dirty="0" err="1">
                <a:latin typeface="+mj-lt"/>
              </a:rPr>
              <a:t>називається</a:t>
            </a:r>
            <a:r>
              <a:rPr lang="ru-RU" sz="9600" dirty="0">
                <a:latin typeface="+mj-lt"/>
              </a:rPr>
              <a:t> новела </a:t>
            </a:r>
            <a:r>
              <a:rPr lang="ru-RU" sz="9600" dirty="0" err="1">
                <a:latin typeface="+mj-lt"/>
              </a:rPr>
              <a:t>письменниці</a:t>
            </a:r>
            <a:r>
              <a:rPr lang="ru-RU" sz="9600" dirty="0">
                <a:latin typeface="+mj-lt"/>
              </a:rPr>
              <a:t>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Перший роман </a:t>
            </a:r>
            <a:r>
              <a:rPr lang="ru-RU" sz="9600" dirty="0" err="1">
                <a:latin typeface="+mj-lt"/>
              </a:rPr>
              <a:t>письменниці</a:t>
            </a:r>
            <a:r>
              <a:rPr lang="ru-RU" sz="9600" dirty="0">
                <a:latin typeface="+mj-lt"/>
              </a:rPr>
              <a:t>, </a:t>
            </a:r>
            <a:r>
              <a:rPr lang="ru-RU" sz="9600" dirty="0" err="1">
                <a:latin typeface="+mj-lt"/>
              </a:rPr>
              <a:t>який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побачив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світ</a:t>
            </a:r>
            <a:r>
              <a:rPr lang="ru-RU" sz="9600" dirty="0">
                <a:latin typeface="+mj-lt"/>
              </a:rPr>
              <a:t> у 2002 </a:t>
            </a:r>
            <a:r>
              <a:rPr lang="ru-RU" sz="9600" dirty="0" err="1">
                <a:latin typeface="+mj-lt"/>
              </a:rPr>
              <a:t>році</a:t>
            </a:r>
            <a:r>
              <a:rPr lang="ru-RU" sz="9600" dirty="0">
                <a:latin typeface="+mj-lt"/>
              </a:rPr>
              <a:t>, </a:t>
            </a:r>
            <a:r>
              <a:rPr lang="ru-RU" sz="9600" dirty="0" err="1">
                <a:latin typeface="+mj-lt"/>
              </a:rPr>
              <a:t>має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назву</a:t>
            </a:r>
            <a:r>
              <a:rPr lang="ru-RU" sz="9600" dirty="0">
                <a:latin typeface="+mj-lt"/>
              </a:rPr>
              <a:t> « Просто разом».</a:t>
            </a:r>
          </a:p>
          <a:p>
            <a:pPr marL="457200" indent="-457200">
              <a:buAutoNum type="arabicPeriod"/>
            </a:pPr>
            <a:r>
              <a:rPr lang="ru-RU" sz="9600" dirty="0">
                <a:latin typeface="+mj-lt"/>
              </a:rPr>
              <a:t>« 35 </a:t>
            </a:r>
            <a:r>
              <a:rPr lang="ru-RU" sz="9600" dirty="0" err="1">
                <a:latin typeface="+mj-lt"/>
              </a:rPr>
              <a:t>кіло</a:t>
            </a:r>
            <a:r>
              <a:rPr lang="ru-RU" sz="9600" dirty="0">
                <a:latin typeface="+mj-lt"/>
              </a:rPr>
              <a:t> </a:t>
            </a:r>
            <a:r>
              <a:rPr lang="ru-RU" sz="9600" dirty="0" err="1">
                <a:latin typeface="+mj-lt"/>
              </a:rPr>
              <a:t>надії</a:t>
            </a:r>
            <a:r>
              <a:rPr lang="ru-RU" sz="9600" dirty="0">
                <a:latin typeface="+mj-lt"/>
              </a:rPr>
              <a:t>»- </a:t>
            </a:r>
            <a:r>
              <a:rPr lang="ru-RU" sz="9600" dirty="0" err="1">
                <a:latin typeface="+mj-lt"/>
              </a:rPr>
              <a:t>це</a:t>
            </a:r>
            <a:r>
              <a:rPr lang="ru-RU" sz="9600" dirty="0">
                <a:latin typeface="+mj-lt"/>
              </a:rPr>
              <a:t> книга, написана для </a:t>
            </a:r>
            <a:r>
              <a:rPr lang="ru-RU" sz="9600" dirty="0" err="1">
                <a:latin typeface="+mj-lt"/>
              </a:rPr>
              <a:t>підлітків</a:t>
            </a:r>
            <a:r>
              <a:rPr lang="ru-RU" sz="9600" dirty="0">
                <a:latin typeface="+mj-lt"/>
              </a:rPr>
              <a:t>.</a:t>
            </a:r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uk-UA" dirty="0">
              <a:latin typeface="+mj-lt"/>
            </a:endParaRPr>
          </a:p>
          <a:p>
            <a:pPr marL="457200" indent="-457200">
              <a:buAutoNum type="arabicPeriod"/>
            </a:pPr>
            <a:endParaRPr lang="ru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211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D285E-A772-4AB3-AC35-E27410486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« Так чи ні»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A18956-8611-4C98-B86D-A465F05768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48580"/>
            <a:ext cx="9601200" cy="358140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AutoNum type="arabicPeriod"/>
            </a:pPr>
            <a:endParaRPr lang="uk-UA" dirty="0">
              <a:latin typeface="+mj-lt"/>
            </a:endParaRPr>
          </a:p>
          <a:p>
            <a:pPr marL="457200" indent="-457200">
              <a:buAutoNum type="arabicPeriod"/>
            </a:pPr>
            <a:r>
              <a:rPr lang="uk-UA" sz="2600" dirty="0">
                <a:latin typeface="+mj-lt"/>
              </a:rPr>
              <a:t>+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- (</a:t>
            </a:r>
            <a:r>
              <a:rPr lang="ru-RU" sz="2600" dirty="0" err="1">
                <a:latin typeface="+mj-lt"/>
              </a:rPr>
              <a:t>писати</a:t>
            </a:r>
            <a:r>
              <a:rPr lang="ru-RU" sz="2600" dirty="0">
                <a:latin typeface="+mj-lt"/>
              </a:rPr>
              <a:t> твори).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- (</a:t>
            </a:r>
            <a:r>
              <a:rPr lang="ru-RU" sz="2600" dirty="0" err="1">
                <a:latin typeface="+mj-lt"/>
              </a:rPr>
              <a:t>пансіонаті</a:t>
            </a:r>
            <a:r>
              <a:rPr lang="ru-RU" sz="2600" dirty="0">
                <a:latin typeface="+mj-lt"/>
              </a:rPr>
              <a:t> та </a:t>
            </a:r>
            <a:r>
              <a:rPr lang="ru-RU" sz="2600" dirty="0" err="1">
                <a:latin typeface="+mj-lt"/>
              </a:rPr>
              <a:t>Сорбонні</a:t>
            </a:r>
            <a:r>
              <a:rPr lang="ru-RU" sz="2600" dirty="0">
                <a:latin typeface="+mj-lt"/>
              </a:rPr>
              <a:t>)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+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+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- (</a:t>
            </a:r>
            <a:r>
              <a:rPr lang="ru-RU" sz="2600" dirty="0" err="1">
                <a:latin typeface="+mj-lt"/>
              </a:rPr>
              <a:t>літературна</a:t>
            </a:r>
            <a:r>
              <a:rPr lang="ru-RU" sz="2600" dirty="0">
                <a:latin typeface="+mj-lt"/>
              </a:rPr>
              <a:t> </a:t>
            </a:r>
            <a:r>
              <a:rPr lang="ru-RU" sz="2600" dirty="0" err="1">
                <a:latin typeface="+mj-lt"/>
              </a:rPr>
              <a:t>премія</a:t>
            </a:r>
            <a:r>
              <a:rPr lang="ru-RU" sz="2600" dirty="0">
                <a:latin typeface="+mj-lt"/>
              </a:rPr>
              <a:t>)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- (« Я </a:t>
            </a:r>
            <a:r>
              <a:rPr lang="ru-RU" sz="2600" dirty="0" err="1">
                <a:latin typeface="+mj-lt"/>
              </a:rPr>
              <a:t>його</a:t>
            </a:r>
            <a:r>
              <a:rPr lang="ru-RU" sz="2600" dirty="0">
                <a:latin typeface="+mj-lt"/>
              </a:rPr>
              <a:t> любила»)</a:t>
            </a:r>
          </a:p>
          <a:p>
            <a:pPr marL="457200" indent="-457200">
              <a:buAutoNum type="arabicPeriod"/>
            </a:pPr>
            <a:r>
              <a:rPr lang="ru-RU" sz="2600" dirty="0">
                <a:latin typeface="+mj-lt"/>
              </a:rPr>
              <a:t>+</a:t>
            </a:r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ru-RU" dirty="0"/>
          </a:p>
          <a:p>
            <a:pPr marL="457200" indent="-457200">
              <a:buAutoNum type="arabicPeriod"/>
            </a:pPr>
            <a:endParaRPr lang="uk-UA" dirty="0">
              <a:latin typeface="+mj-lt"/>
            </a:endParaRPr>
          </a:p>
          <a:p>
            <a:pPr marL="457200" indent="-457200">
              <a:buAutoNum type="arabicPeriod"/>
            </a:pPr>
            <a:endParaRPr lang="ru-UA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12559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573B1E-9E94-4FC7-9D80-DCFC08699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/>
              <a:t>Чи уважний ти читач?</a:t>
            </a:r>
            <a:endParaRPr lang="ru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C56AA1-9E2A-4A59-A86E-2B397F934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52" y="1932039"/>
            <a:ext cx="9601200" cy="3581400"/>
          </a:xfrm>
        </p:spPr>
        <p:txBody>
          <a:bodyPr>
            <a:normAutofit fontScale="250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Кличка улюбленого плюшевого песика головного героя?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Що подарував Грегуар, Марі?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Яку книгу подарувала Марі  Грегуарові?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Чим розрахувався </a:t>
            </a:r>
            <a:r>
              <a:rPr lang="uk-UA" sz="9600" dirty="0" err="1">
                <a:latin typeface="+mj-lt"/>
              </a:rPr>
              <a:t>місь</a:t>
            </a:r>
            <a:r>
              <a:rPr lang="ru-RU" sz="9600" dirty="0">
                <a:latin typeface="+mj-lt"/>
              </a:rPr>
              <a:t>’</a:t>
            </a:r>
            <a:r>
              <a:rPr lang="uk-UA" sz="9600" dirty="0">
                <a:latin typeface="+mj-lt"/>
              </a:rPr>
              <a:t>є </a:t>
            </a:r>
            <a:r>
              <a:rPr lang="uk-UA" sz="9600" dirty="0" err="1">
                <a:latin typeface="+mj-lt"/>
              </a:rPr>
              <a:t>Мартіно</a:t>
            </a:r>
            <a:r>
              <a:rPr lang="uk-UA" sz="9600" dirty="0">
                <a:latin typeface="+mj-lt"/>
              </a:rPr>
              <a:t> з Грегуаром? 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З якого разу написав листа Грегуар?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Що він додав до листа?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Що було вічною ганьбою головного героя? 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Як хотів назвати Грегуар свої парфуми?</a:t>
            </a:r>
            <a:endParaRPr lang="ru-UA" sz="9600" dirty="0"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 Яку казку розповів дідусь онуку, коли його залишили на другий рік? </a:t>
            </a:r>
            <a:endParaRPr lang="ru-UA" sz="96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sz="9600" dirty="0">
                <a:latin typeface="+mj-lt"/>
              </a:rPr>
              <a:t>Що </a:t>
            </a:r>
            <a:r>
              <a:rPr lang="uk-UA" sz="9600" dirty="0" err="1">
                <a:latin typeface="+mj-lt"/>
              </a:rPr>
              <a:t>змайстував</a:t>
            </a:r>
            <a:r>
              <a:rPr lang="uk-UA" sz="9600" dirty="0">
                <a:latin typeface="+mj-lt"/>
              </a:rPr>
              <a:t> Грегуар для мами?</a:t>
            </a:r>
            <a:endParaRPr lang="ru-UA" sz="9600" dirty="0">
              <a:latin typeface="+mj-lt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7814128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61EBCB-52AB-4E14-90CA-87EACE6A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«35 </a:t>
            </a:r>
            <a:r>
              <a:rPr lang="ru-RU" b="1" dirty="0" err="1"/>
              <a:t>кіло</a:t>
            </a:r>
            <a:r>
              <a:rPr lang="ru-RU" b="1" dirty="0"/>
              <a:t> </a:t>
            </a:r>
            <a:r>
              <a:rPr lang="ru-RU" b="1" dirty="0" err="1"/>
              <a:t>надії</a:t>
            </a:r>
            <a:r>
              <a:rPr lang="ru-RU" b="1" dirty="0"/>
              <a:t>»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9435F2-DDAD-49F8-A980-01794353E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5226" y="2286000"/>
            <a:ext cx="6243484" cy="3581400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uk-UA" sz="2400" b="1" i="1" dirty="0">
                <a:latin typeface="+mj-lt"/>
              </a:rPr>
              <a:t>Тема</a:t>
            </a:r>
            <a:r>
              <a:rPr lang="uk-UA" sz="2400" dirty="0">
                <a:latin typeface="+mj-lt"/>
              </a:rPr>
              <a:t> –  виживання </a:t>
            </a:r>
            <a:r>
              <a:rPr lang="uk-UA" sz="2400" dirty="0" err="1">
                <a:latin typeface="+mj-lt"/>
              </a:rPr>
              <a:t>підлітка</a:t>
            </a:r>
            <a:r>
              <a:rPr lang="uk-UA" sz="2400" dirty="0">
                <a:latin typeface="+mj-lt"/>
              </a:rPr>
              <a:t> в світі, в якому він не може адаптуватися через певні розумові проблеми.</a:t>
            </a:r>
            <a:endParaRPr lang="ru-UA" sz="24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uk-UA" sz="2400" b="1" i="1" dirty="0">
                <a:latin typeface="+mj-lt"/>
              </a:rPr>
              <a:t>Ідея</a:t>
            </a:r>
            <a:r>
              <a:rPr lang="uk-UA" sz="2400" dirty="0">
                <a:latin typeface="+mj-lt"/>
              </a:rPr>
              <a:t> – зворушлива й тепла історія зі щасливим фіналом про формування характеру, зусилля над собою заради того, кого любиш, про підтримку рідних та повагу до найголовнішого в людині – до її душі й серця.</a:t>
            </a:r>
            <a:endParaRPr lang="ru-UA" sz="2400" dirty="0">
              <a:latin typeface="+mj-lt"/>
            </a:endParaRPr>
          </a:p>
          <a:p>
            <a:pPr marL="0" indent="0">
              <a:buNone/>
            </a:pPr>
            <a:endParaRPr lang="ru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A2AC20-54EA-46C7-ACE1-7D4BF8A439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41"/>
          <a:stretch/>
        </p:blipFill>
        <p:spPr>
          <a:xfrm>
            <a:off x="1125793" y="1542349"/>
            <a:ext cx="4143953" cy="35814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3717392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61EBCB-52AB-4E14-90CA-87EACE6A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err="1"/>
              <a:t>Грегуар</a:t>
            </a:r>
            <a:r>
              <a:rPr lang="ru-RU" b="1" dirty="0"/>
              <a:t> </a:t>
            </a:r>
            <a:r>
              <a:rPr lang="ru-RU" b="1" dirty="0" err="1"/>
              <a:t>Дюбоськ</a:t>
            </a:r>
            <a:endParaRPr lang="ru-UA" b="1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D575DA57-22A5-433E-97DD-AF8183546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UA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A2AC20-54EA-46C7-ACE1-7D4BF8A439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41"/>
          <a:stretch/>
        </p:blipFill>
        <p:spPr>
          <a:xfrm>
            <a:off x="681621" y="2843684"/>
            <a:ext cx="4143953" cy="3581400"/>
          </a:xfrm>
          <a:prstGeom prst="round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7865239-5011-4948-BED0-7824FBAF304D}"/>
              </a:ext>
            </a:extLst>
          </p:cNvPr>
          <p:cNvSpPr/>
          <p:nvPr/>
        </p:nvSpPr>
        <p:spPr>
          <a:xfrm>
            <a:off x="5778074" y="685800"/>
            <a:ext cx="6096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uk-UA" sz="2400" dirty="0">
                <a:latin typeface="+mj-lt"/>
              </a:rPr>
              <a:t>Х</a:t>
            </a:r>
            <a:r>
              <a:rPr lang="ru-UA" sz="2400" dirty="0" err="1">
                <a:latin typeface="+mj-lt"/>
              </a:rPr>
              <a:t>лопець</a:t>
            </a:r>
            <a:r>
              <a:rPr lang="ru-UA" sz="2400" dirty="0">
                <a:latin typeface="+mj-lt"/>
              </a:rPr>
              <a:t> 13 </a:t>
            </a:r>
            <a:r>
              <a:rPr lang="ru-UA" sz="2400" dirty="0" err="1">
                <a:latin typeface="+mj-lt"/>
              </a:rPr>
              <a:t>років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щасливо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йому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жилося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тільки</a:t>
            </a:r>
            <a:r>
              <a:rPr lang="ru-UA" sz="2400" dirty="0">
                <a:latin typeface="+mj-lt"/>
              </a:rPr>
              <a:t> до </a:t>
            </a:r>
            <a:r>
              <a:rPr lang="ru-UA" sz="2400" dirty="0" err="1">
                <a:latin typeface="+mj-lt"/>
              </a:rPr>
              <a:t>трьох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років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своє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життя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вважає</a:t>
            </a:r>
            <a:r>
              <a:rPr lang="ru-UA" sz="2400" dirty="0">
                <a:latin typeface="+mj-lt"/>
              </a:rPr>
              <a:t> кошмаром, </a:t>
            </a:r>
            <a:r>
              <a:rPr lang="ru-UA" sz="2400" dirty="0" err="1">
                <a:latin typeface="+mj-lt"/>
              </a:rPr>
              <a:t>був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найслабшим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учнем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двічі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залишався</a:t>
            </a:r>
            <a:r>
              <a:rPr lang="ru-UA" sz="2400" dirty="0">
                <a:latin typeface="+mj-lt"/>
              </a:rPr>
              <a:t> на </a:t>
            </a:r>
            <a:r>
              <a:rPr lang="ru-UA" sz="2400" dirty="0" err="1">
                <a:latin typeface="+mj-lt"/>
              </a:rPr>
              <a:t>другий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рік</a:t>
            </a:r>
            <a:r>
              <a:rPr lang="ru-UA" sz="2400" dirty="0">
                <a:latin typeface="+mj-lt"/>
              </a:rPr>
              <a:t> (у </a:t>
            </a:r>
            <a:r>
              <a:rPr lang="ru-UA" sz="2400" dirty="0" err="1">
                <a:latin typeface="+mj-lt"/>
              </a:rPr>
              <a:t>початковій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школі</a:t>
            </a:r>
            <a:r>
              <a:rPr lang="ru-UA" sz="2400" dirty="0">
                <a:latin typeface="+mj-lt"/>
              </a:rPr>
              <a:t> і в 6 </a:t>
            </a:r>
            <a:r>
              <a:rPr lang="ru-UA" sz="2400" dirty="0" err="1">
                <a:latin typeface="+mj-lt"/>
              </a:rPr>
              <a:t>класі</a:t>
            </a:r>
            <a:r>
              <a:rPr lang="ru-UA" sz="2400" dirty="0">
                <a:latin typeface="+mj-lt"/>
              </a:rPr>
              <a:t>), </a:t>
            </a:r>
            <a:r>
              <a:rPr lang="ru-UA" sz="2400" dirty="0" err="1">
                <a:latin typeface="+mj-lt"/>
              </a:rPr>
              <a:t>його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вигнали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зі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школи</a:t>
            </a:r>
            <a:r>
              <a:rPr lang="ru-UA" sz="2400" dirty="0">
                <a:latin typeface="+mj-lt"/>
              </a:rPr>
              <a:t> через </a:t>
            </a:r>
            <a:r>
              <a:rPr lang="ru-UA" sz="2400" dirty="0" err="1">
                <a:latin typeface="+mj-lt"/>
              </a:rPr>
              <a:t>фізкультуру</a:t>
            </a:r>
            <a:r>
              <a:rPr lang="ru-UA" sz="2400" dirty="0">
                <a:latin typeface="+mj-lt"/>
              </a:rPr>
              <a:t>, в </a:t>
            </a:r>
            <a:r>
              <a:rPr lang="ru-UA" sz="2400" dirty="0" err="1">
                <a:latin typeface="+mj-lt"/>
              </a:rPr>
              <a:t>жодному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навчальному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закладі</a:t>
            </a:r>
            <a:r>
              <a:rPr lang="ru-UA" sz="2400" dirty="0">
                <a:latin typeface="+mj-lt"/>
              </a:rPr>
              <a:t> не </a:t>
            </a:r>
            <a:r>
              <a:rPr lang="ru-UA" sz="2400" dirty="0" err="1">
                <a:latin typeface="+mj-lt"/>
              </a:rPr>
              <a:t>хотіли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приймати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хлопця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він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був</a:t>
            </a:r>
            <a:r>
              <a:rPr lang="ru-UA" sz="2400" dirty="0">
                <a:latin typeface="+mj-lt"/>
              </a:rPr>
              <a:t> «</a:t>
            </a:r>
            <a:r>
              <a:rPr lang="ru-UA" sz="2400" dirty="0" err="1">
                <a:latin typeface="+mj-lt"/>
              </a:rPr>
              <a:t>хлюпиком</a:t>
            </a:r>
            <a:r>
              <a:rPr lang="ru-UA" sz="2400" dirty="0">
                <a:latin typeface="+mj-lt"/>
              </a:rPr>
              <a:t>», через </a:t>
            </a:r>
            <a:r>
              <a:rPr lang="ru-UA" sz="2400" dirty="0" err="1">
                <a:latin typeface="+mj-lt"/>
              </a:rPr>
              <a:t>нього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сварилися</a:t>
            </a:r>
            <a:r>
              <a:rPr lang="ru-UA" sz="2400" dirty="0">
                <a:latin typeface="+mj-lt"/>
              </a:rPr>
              <a:t> батьки, </a:t>
            </a:r>
            <a:r>
              <a:rPr lang="ru-UA" sz="2400" dirty="0" err="1">
                <a:latin typeface="+mj-lt"/>
              </a:rPr>
              <a:t>більше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всього</a:t>
            </a:r>
            <a:r>
              <a:rPr lang="ru-UA" sz="2400" dirty="0">
                <a:latin typeface="+mj-lt"/>
              </a:rPr>
              <a:t> на </a:t>
            </a:r>
            <a:r>
              <a:rPr lang="ru-UA" sz="2400" dirty="0" err="1">
                <a:latin typeface="+mj-lt"/>
              </a:rPr>
              <a:t>світі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він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ненавидів</a:t>
            </a:r>
            <a:r>
              <a:rPr lang="ru-UA" sz="2400" dirty="0">
                <a:latin typeface="+mj-lt"/>
              </a:rPr>
              <a:t> школу, </a:t>
            </a:r>
            <a:r>
              <a:rPr lang="ru-UA" sz="2400" dirty="0" err="1">
                <a:latin typeface="+mj-lt"/>
              </a:rPr>
              <a:t>її</a:t>
            </a:r>
            <a:r>
              <a:rPr lang="ru-UA" sz="2400" dirty="0">
                <a:latin typeface="+mj-lt"/>
              </a:rPr>
              <a:t> запах, </a:t>
            </a:r>
            <a:r>
              <a:rPr lang="ru-UA" sz="2400" dirty="0" err="1">
                <a:latin typeface="+mj-lt"/>
              </a:rPr>
              <a:t>вчителів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бо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йому</a:t>
            </a:r>
            <a:r>
              <a:rPr lang="ru-UA" sz="2400" dirty="0">
                <a:latin typeface="+mj-lt"/>
              </a:rPr>
              <a:t> там </a:t>
            </a:r>
            <a:r>
              <a:rPr lang="ru-UA" sz="2400" dirty="0" err="1">
                <a:latin typeface="+mj-lt"/>
              </a:rPr>
              <a:t>було</a:t>
            </a:r>
            <a:r>
              <a:rPr lang="ru-UA" sz="2400" dirty="0">
                <a:latin typeface="+mj-lt"/>
              </a:rPr>
              <a:t> не </a:t>
            </a:r>
            <a:r>
              <a:rPr lang="ru-UA" sz="2400" dirty="0" err="1">
                <a:latin typeface="+mj-lt"/>
              </a:rPr>
              <a:t>цікаво</a:t>
            </a:r>
            <a:r>
              <a:rPr lang="ru-UA" sz="2400" dirty="0">
                <a:latin typeface="+mj-lt"/>
              </a:rPr>
              <a:t>, любив </a:t>
            </a:r>
            <a:r>
              <a:rPr lang="ru-UA" sz="2400" dirty="0" err="1">
                <a:latin typeface="+mj-lt"/>
              </a:rPr>
              <a:t>дідуся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який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був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найдорожчою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людиною</a:t>
            </a:r>
            <a:r>
              <a:rPr lang="ru-UA" sz="2400" dirty="0">
                <a:latin typeface="+mj-lt"/>
              </a:rPr>
              <a:t>, любив </a:t>
            </a:r>
            <a:r>
              <a:rPr lang="ru-UA" sz="2400" dirty="0" err="1">
                <a:latin typeface="+mj-lt"/>
              </a:rPr>
              <a:t>майструвати</a:t>
            </a:r>
            <a:r>
              <a:rPr lang="ru-UA" sz="2400" dirty="0">
                <a:latin typeface="+mj-lt"/>
              </a:rPr>
              <a:t> і </a:t>
            </a:r>
            <a:r>
              <a:rPr lang="ru-UA" sz="2400" dirty="0" err="1">
                <a:latin typeface="+mj-lt"/>
              </a:rPr>
              <a:t>складати</a:t>
            </a:r>
            <a:r>
              <a:rPr lang="ru-UA" sz="2400" dirty="0">
                <a:latin typeface="+mj-lt"/>
              </a:rPr>
              <a:t> «</a:t>
            </a:r>
            <a:r>
              <a:rPr lang="ru-UA" sz="2400" dirty="0" err="1">
                <a:latin typeface="+mj-lt"/>
              </a:rPr>
              <a:t>Лего</a:t>
            </a:r>
            <a:r>
              <a:rPr lang="ru-UA" sz="2400" dirty="0">
                <a:latin typeface="+mj-lt"/>
              </a:rPr>
              <a:t>»… </a:t>
            </a:r>
            <a:r>
              <a:rPr lang="ru-UA" sz="2400" dirty="0" err="1">
                <a:latin typeface="+mj-lt"/>
              </a:rPr>
              <a:t>Він</a:t>
            </a:r>
            <a:r>
              <a:rPr lang="ru-UA" sz="2400" dirty="0">
                <a:latin typeface="+mj-lt"/>
              </a:rPr>
              <a:t> не </a:t>
            </a:r>
            <a:r>
              <a:rPr lang="ru-UA" sz="2400" dirty="0" err="1">
                <a:latin typeface="+mj-lt"/>
              </a:rPr>
              <a:t>встигав</a:t>
            </a:r>
            <a:r>
              <a:rPr lang="ru-UA" sz="2400" dirty="0">
                <a:latin typeface="+mj-lt"/>
              </a:rPr>
              <a:t> у </a:t>
            </a:r>
            <a:r>
              <a:rPr lang="ru-UA" sz="2400" dirty="0" err="1">
                <a:latin typeface="+mj-lt"/>
              </a:rPr>
              <a:t>школі</a:t>
            </a:r>
            <a:r>
              <a:rPr lang="ru-UA" sz="2400" dirty="0">
                <a:latin typeface="+mj-lt"/>
              </a:rPr>
              <a:t>, </a:t>
            </a:r>
            <a:r>
              <a:rPr lang="ru-UA" sz="2400" dirty="0" err="1">
                <a:latin typeface="+mj-lt"/>
              </a:rPr>
              <a:t>бо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йому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нецікаво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було</a:t>
            </a:r>
            <a:r>
              <a:rPr lang="ru-UA" sz="2400" dirty="0">
                <a:latin typeface="+mj-lt"/>
              </a:rPr>
              <a:t> </a:t>
            </a:r>
            <a:r>
              <a:rPr lang="ru-UA" sz="2400" dirty="0" err="1">
                <a:latin typeface="+mj-lt"/>
              </a:rPr>
              <a:t>вчитися</a:t>
            </a:r>
            <a:r>
              <a:rPr lang="ru-UA" sz="24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3142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61EBCB-52AB-4E14-90CA-87EACE6AD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err="1"/>
              <a:t>Грегуар</a:t>
            </a:r>
            <a:r>
              <a:rPr lang="ru-RU" b="1" dirty="0"/>
              <a:t> </a:t>
            </a:r>
            <a:r>
              <a:rPr lang="ru-RU" b="1" dirty="0" err="1"/>
              <a:t>Дюбоськ</a:t>
            </a:r>
            <a:endParaRPr lang="ru-UA" b="1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30FF05E2-9210-439F-9F65-D2C53C478D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1678876"/>
            <a:ext cx="4443984" cy="2204866"/>
          </a:xfrm>
        </p:spPr>
        <p:txBody>
          <a:bodyPr/>
          <a:lstStyle/>
          <a:p>
            <a:r>
              <a:rPr lang="uk-UA" i="1" dirty="0">
                <a:solidFill>
                  <a:srgbClr val="002060"/>
                </a:solidFill>
              </a:rPr>
              <a:t>Дитинство до школи</a:t>
            </a:r>
          </a:p>
          <a:p>
            <a:r>
              <a:rPr lang="uk-UA" dirty="0">
                <a:solidFill>
                  <a:srgbClr val="C00000"/>
                </a:solidFill>
              </a:rPr>
              <a:t>« Щасливо мені жилося!»</a:t>
            </a:r>
          </a:p>
          <a:p>
            <a:endParaRPr lang="uk-UA" i="1" dirty="0">
              <a:solidFill>
                <a:srgbClr val="C00000"/>
              </a:solidFill>
            </a:endParaRPr>
          </a:p>
          <a:p>
            <a:endParaRPr lang="ru-UA" i="1" dirty="0">
              <a:solidFill>
                <a:srgbClr val="002060"/>
              </a:solidFill>
            </a:endParaRP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D53ECDB1-AB44-430B-B89F-8E79B36623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724400" cy="3154587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грався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по 10 разів дивився мультфільми про ведмежа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малював картини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придумував мільйон пригод для </a:t>
            </a:r>
            <a:r>
              <a:rPr lang="uk-UA" sz="2400" dirty="0" err="1"/>
              <a:t>Гродуду</a:t>
            </a:r>
            <a:endParaRPr lang="uk-UA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сидів у своїй кімнаті і не сумував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400" dirty="0"/>
              <a:t>говорив без </a:t>
            </a:r>
            <a:r>
              <a:rPr lang="uk-UA" sz="2400" dirty="0" err="1"/>
              <a:t>перестанку</a:t>
            </a:r>
            <a:endParaRPr lang="uk-UA" sz="2400" dirty="0"/>
          </a:p>
          <a:p>
            <a:pPr>
              <a:buFont typeface="Wingdings" panose="05000000000000000000" pitchFamily="2" charset="2"/>
              <a:buChar char="ü"/>
            </a:pP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endParaRPr lang="ru-UA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FDD4C5C4-46A1-44F6-B3A9-DE6C1F85AA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23819" y="1678876"/>
            <a:ext cx="6022457" cy="2204866"/>
          </a:xfrm>
        </p:spPr>
        <p:txBody>
          <a:bodyPr/>
          <a:lstStyle/>
          <a:p>
            <a:r>
              <a:rPr lang="uk-UA" i="1" dirty="0">
                <a:solidFill>
                  <a:srgbClr val="002060"/>
                </a:solidFill>
              </a:rPr>
              <a:t>Після 3років і 5 місяців</a:t>
            </a:r>
          </a:p>
          <a:p>
            <a:r>
              <a:rPr lang="uk-UA" dirty="0">
                <a:solidFill>
                  <a:srgbClr val="C00000"/>
                </a:solidFill>
              </a:rPr>
              <a:t>« Життя пішло на </a:t>
            </a:r>
            <a:r>
              <a:rPr lang="uk-UA" dirty="0" err="1">
                <a:solidFill>
                  <a:srgbClr val="C00000"/>
                </a:solidFill>
              </a:rPr>
              <a:t>перекосяк</a:t>
            </a:r>
            <a:r>
              <a:rPr lang="uk-UA" dirty="0">
                <a:solidFill>
                  <a:srgbClr val="C00000"/>
                </a:solidFill>
              </a:rPr>
              <a:t>…»</a:t>
            </a:r>
            <a:endParaRPr lang="ru-UA" dirty="0">
              <a:solidFill>
                <a:srgbClr val="C00000"/>
              </a:solidFill>
            </a:endParaRPr>
          </a:p>
          <a:p>
            <a:endParaRPr lang="uk-UA" dirty="0"/>
          </a:p>
          <a:p>
            <a:endParaRPr lang="ru-UA" dirty="0"/>
          </a:p>
        </p:txBody>
      </p:sp>
      <p:sp>
        <p:nvSpPr>
          <p:cNvPr id="10" name="Объект 9">
            <a:extLst>
              <a:ext uri="{FF2B5EF4-FFF2-40B4-BE49-F238E27FC236}">
                <a16:creationId xmlns:a16="http://schemas.microsoft.com/office/drawing/2014/main" id="{C8C64EB0-8E1F-4F60-90E0-E0AB32619AF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2200" dirty="0"/>
              <a:t>« я бачив школу»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200" dirty="0"/>
              <a:t>«нічого там цікавого»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200" dirty="0"/>
              <a:t>плакав,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2200" dirty="0"/>
              <a:t>отримав перший ляпас</a:t>
            </a:r>
          </a:p>
          <a:p>
            <a:pPr marL="0" indent="0">
              <a:buNone/>
            </a:pPr>
            <a:r>
              <a:rPr lang="uk-UA" sz="2200"/>
              <a:t>« Почався кошмар»</a:t>
            </a:r>
            <a:endParaRPr lang="ru-UA" sz="2200" dirty="0"/>
          </a:p>
        </p:txBody>
      </p:sp>
    </p:spTree>
    <p:extLst>
      <p:ext uri="{BB962C8B-B14F-4D97-AF65-F5344CB8AC3E}">
        <p14:creationId xmlns:p14="http://schemas.microsoft.com/office/powerpoint/2010/main" val="3517895382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mbria/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ерхняя тень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188</TotalTime>
  <Words>1106</Words>
  <Application>Microsoft Office PowerPoint</Application>
  <PresentationFormat>Широкоэкранный</PresentationFormat>
  <Paragraphs>135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Cambria</vt:lpstr>
      <vt:lpstr>Franklin Gothic Book</vt:lpstr>
      <vt:lpstr>Times New Roman</vt:lpstr>
      <vt:lpstr>Wingdings</vt:lpstr>
      <vt:lpstr>Обрезка</vt:lpstr>
      <vt:lpstr> Ґрегуар Дюбоск на шляху дорослішання (болісне переживання самотності й нерозуміння з боку інших, пошук власної духовної сутності та улюбленої справи)</vt:lpstr>
      <vt:lpstr>Епіграф уроку</vt:lpstr>
      <vt:lpstr>Моє перше враження…</vt:lpstr>
      <vt:lpstr>« Так чи ні»</vt:lpstr>
      <vt:lpstr>« Так чи ні»</vt:lpstr>
      <vt:lpstr>Чи уважний ти читач?</vt:lpstr>
      <vt:lpstr>«35 кіло надії»</vt:lpstr>
      <vt:lpstr>Грегуар Дюбоськ</vt:lpstr>
      <vt:lpstr>Грегуар Дюбоськ</vt:lpstr>
      <vt:lpstr> Грегуар Дюбоськ</vt:lpstr>
      <vt:lpstr>Робота в групах</vt:lpstr>
      <vt:lpstr>Лист Грегуара</vt:lpstr>
      <vt:lpstr>Бесіда</vt:lpstr>
      <vt:lpstr>Робота з епіграфом</vt:lpstr>
      <vt:lpstr>Проблематика твору</vt:lpstr>
      <vt:lpstr>Незакінчене речення</vt:lpstr>
      <vt:lpstr>Самооцінювання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Ґрегуар Дюбоск на шляху дорослішання (болісне переживання самотності й нерозуміння з боку інших, пошук власної духовної сутності та улюбленої справи)</dc:title>
  <dc:creator>Іринка</dc:creator>
  <cp:lastModifiedBy>Іринка</cp:lastModifiedBy>
  <cp:revision>28</cp:revision>
  <dcterms:created xsi:type="dcterms:W3CDTF">2023-01-12T19:21:48Z</dcterms:created>
  <dcterms:modified xsi:type="dcterms:W3CDTF">2023-11-25T23:16:08Z</dcterms:modified>
</cp:coreProperties>
</file>