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67" r:id="rId4"/>
    <p:sldId id="263" r:id="rId5"/>
    <p:sldId id="265" r:id="rId6"/>
    <p:sldId id="269" r:id="rId7"/>
    <p:sldId id="266" r:id="rId8"/>
    <p:sldId id="268" r:id="rId9"/>
    <p:sldId id="260" r:id="rId10"/>
    <p:sldId id="258" r:id="rId11"/>
    <p:sldId id="275" r:id="rId12"/>
    <p:sldId id="262" r:id="rId13"/>
    <p:sldId id="259" r:id="rId14"/>
    <p:sldId id="274" r:id="rId15"/>
    <p:sldId id="261" r:id="rId16"/>
    <p:sldId id="270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56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8E8DF9-AE33-4B83-8C3D-A37DAA795C52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4B39F200-477F-4129-BA4D-F700BB9B7F49}">
      <dgm:prSet phldrT="[Текст]" custT="1"/>
      <dgm:spPr/>
      <dgm:t>
        <a:bodyPr/>
        <a:lstStyle/>
        <a:p>
          <a:r>
            <a:rPr lang="uk-UA" sz="2000" dirty="0">
              <a:latin typeface="Cambria Math" panose="02040503050406030204" pitchFamily="18" charset="0"/>
              <a:ea typeface="Cambria Math" panose="02040503050406030204" pitchFamily="18" charset="0"/>
            </a:rPr>
            <a:t>Дошкільний заклад</a:t>
          </a:r>
          <a:endParaRPr lang="ru-UA" sz="20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D91CC955-25D3-47A1-B2D6-3E1866082D40}" type="parTrans" cxnId="{B9296BF1-8A40-46B6-BE59-9FC033F5B70E}">
      <dgm:prSet/>
      <dgm:spPr/>
      <dgm:t>
        <a:bodyPr/>
        <a:lstStyle/>
        <a:p>
          <a:endParaRPr lang="ru-UA"/>
        </a:p>
      </dgm:t>
    </dgm:pt>
    <dgm:pt modelId="{3891F04F-D13D-49D1-93C7-623DFDE9CCAD}" type="sibTrans" cxnId="{B9296BF1-8A40-46B6-BE59-9FC033F5B70E}">
      <dgm:prSet/>
      <dgm:spPr/>
      <dgm:t>
        <a:bodyPr/>
        <a:lstStyle/>
        <a:p>
          <a:endParaRPr lang="ru-UA"/>
        </a:p>
      </dgm:t>
    </dgm:pt>
    <dgm:pt modelId="{26A5A73C-0038-4E22-B2BA-9BA3D273FBE2}">
      <dgm:prSet phldrT="[Текст]" custT="1"/>
      <dgm:spPr/>
      <dgm:t>
        <a:bodyPr/>
        <a:lstStyle/>
        <a:p>
          <a:r>
            <a:rPr lang="uk-UA" sz="2000" dirty="0">
              <a:latin typeface="Cambria Math" panose="02040503050406030204" pitchFamily="18" charset="0"/>
              <a:ea typeface="Cambria Math" panose="02040503050406030204" pitchFamily="18" charset="0"/>
            </a:rPr>
            <a:t>Початкова освіта</a:t>
          </a:r>
          <a:endParaRPr lang="ru-UA" sz="20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2CFC8D83-57D4-4959-9D55-E5EA473BBB89}" type="parTrans" cxnId="{C7314381-4BDF-4180-BAD7-66AE291FE94D}">
      <dgm:prSet/>
      <dgm:spPr/>
      <dgm:t>
        <a:bodyPr/>
        <a:lstStyle/>
        <a:p>
          <a:endParaRPr lang="ru-UA"/>
        </a:p>
      </dgm:t>
    </dgm:pt>
    <dgm:pt modelId="{A8CA710A-76BD-4BFB-89C9-A20595D7E770}" type="sibTrans" cxnId="{C7314381-4BDF-4180-BAD7-66AE291FE94D}">
      <dgm:prSet/>
      <dgm:spPr/>
      <dgm:t>
        <a:bodyPr/>
        <a:lstStyle/>
        <a:p>
          <a:endParaRPr lang="ru-UA"/>
        </a:p>
      </dgm:t>
    </dgm:pt>
    <dgm:pt modelId="{0651D1DE-6389-45F8-A8C7-A2954D3E4D51}">
      <dgm:prSet phldrT="[Текст]" custT="1"/>
      <dgm:spPr/>
      <dgm:t>
        <a:bodyPr/>
        <a:lstStyle/>
        <a:p>
          <a:pPr algn="ctr"/>
          <a:r>
            <a:rPr lang="uk-UA" sz="2000" dirty="0">
              <a:latin typeface="Cambria Math" panose="02040503050406030204" pitchFamily="18" charset="0"/>
              <a:ea typeface="Cambria Math" panose="02040503050406030204" pitchFamily="18" charset="0"/>
            </a:rPr>
            <a:t>Коледж</a:t>
          </a:r>
        </a:p>
        <a:p>
          <a:pPr algn="ctr"/>
          <a:r>
            <a:rPr lang="uk-UA" sz="2000" dirty="0">
              <a:latin typeface="Cambria Math" panose="02040503050406030204" pitchFamily="18" charset="0"/>
              <a:ea typeface="Cambria Math" panose="02040503050406030204" pitchFamily="18" charset="0"/>
            </a:rPr>
            <a:t>Жан-</a:t>
          </a:r>
          <a:r>
            <a:rPr lang="uk-UA" sz="2000" dirty="0" err="1">
              <a:latin typeface="Cambria Math" panose="02040503050406030204" pitchFamily="18" charset="0"/>
              <a:ea typeface="Cambria Math" panose="02040503050406030204" pitchFamily="18" charset="0"/>
            </a:rPr>
            <a:t>Мулен</a:t>
          </a:r>
          <a:endParaRPr lang="ru-UA" sz="20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1B9BDB32-AA80-483B-A29D-47B61DA9E051}" type="parTrans" cxnId="{991AA4A3-4568-4A95-9807-5C8EB0043E1F}">
      <dgm:prSet/>
      <dgm:spPr/>
      <dgm:t>
        <a:bodyPr/>
        <a:lstStyle/>
        <a:p>
          <a:endParaRPr lang="ru-UA"/>
        </a:p>
      </dgm:t>
    </dgm:pt>
    <dgm:pt modelId="{EA7D611A-932D-4B98-ACB9-DBDE6C9628C9}" type="sibTrans" cxnId="{991AA4A3-4568-4A95-9807-5C8EB0043E1F}">
      <dgm:prSet/>
      <dgm:spPr/>
      <dgm:t>
        <a:bodyPr/>
        <a:lstStyle/>
        <a:p>
          <a:endParaRPr lang="ru-UA"/>
        </a:p>
      </dgm:t>
    </dgm:pt>
    <dgm:pt modelId="{086ED44C-A77D-4115-AEF4-CD49A8E8F413}">
      <dgm:prSet custT="1"/>
      <dgm:spPr/>
      <dgm:t>
        <a:bodyPr/>
        <a:lstStyle/>
        <a:p>
          <a:r>
            <a:rPr lang="uk-UA" sz="2000" dirty="0">
              <a:latin typeface="Cambria Math" panose="02040503050406030204" pitchFamily="18" charset="0"/>
              <a:ea typeface="Cambria Math" panose="02040503050406030204" pitchFamily="18" charset="0"/>
            </a:rPr>
            <a:t>Технічний ліцей </a:t>
          </a:r>
        </a:p>
        <a:p>
          <a:r>
            <a:rPr lang="uk-UA" sz="2000" dirty="0">
              <a:latin typeface="Cambria Math" panose="02040503050406030204" pitchFamily="18" charset="0"/>
              <a:ea typeface="Cambria Math" panose="02040503050406030204" pitchFamily="18" charset="0"/>
            </a:rPr>
            <a:t>«</a:t>
          </a:r>
          <a:r>
            <a:rPr lang="uk-UA" sz="2000" dirty="0" err="1">
              <a:latin typeface="Cambria Math" panose="02040503050406030204" pitchFamily="18" charset="0"/>
              <a:ea typeface="Cambria Math" panose="02040503050406030204" pitchFamily="18" charset="0"/>
            </a:rPr>
            <a:t>Граншан</a:t>
          </a:r>
          <a:r>
            <a:rPr lang="uk-UA" sz="2000" dirty="0">
              <a:latin typeface="Cambria Math" panose="02040503050406030204" pitchFamily="18" charset="0"/>
              <a:ea typeface="Cambria Math" panose="02040503050406030204" pitchFamily="18" charset="0"/>
            </a:rPr>
            <a:t>»</a:t>
          </a:r>
        </a:p>
        <a:p>
          <a:r>
            <a:rPr lang="uk-UA" sz="2000" dirty="0">
              <a:latin typeface="Cambria Math" panose="02040503050406030204" pitchFamily="18" charset="0"/>
              <a:ea typeface="Cambria Math" panose="02040503050406030204" pitchFamily="18" charset="0"/>
            </a:rPr>
            <a:t>(школа-пансіонат)</a:t>
          </a:r>
          <a:endParaRPr lang="ru-UA" sz="20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27BC8E0E-A172-49F1-BD13-1A476D1E8963}" type="parTrans" cxnId="{94060E9F-2024-46C4-9D64-2528281A702C}">
      <dgm:prSet/>
      <dgm:spPr/>
      <dgm:t>
        <a:bodyPr/>
        <a:lstStyle/>
        <a:p>
          <a:endParaRPr lang="ru-UA"/>
        </a:p>
      </dgm:t>
    </dgm:pt>
    <dgm:pt modelId="{9EBBA872-CA69-4D07-AEC7-71239C7434DF}" type="sibTrans" cxnId="{94060E9F-2024-46C4-9D64-2528281A702C}">
      <dgm:prSet/>
      <dgm:spPr/>
      <dgm:t>
        <a:bodyPr/>
        <a:lstStyle/>
        <a:p>
          <a:endParaRPr lang="ru-UA"/>
        </a:p>
      </dgm:t>
    </dgm:pt>
    <dgm:pt modelId="{181674BA-C034-43F6-80AF-43B513507F39}">
      <dgm:prSet custT="1"/>
      <dgm:spPr/>
      <dgm:t>
        <a:bodyPr/>
        <a:lstStyle/>
        <a:p>
          <a:r>
            <a:rPr lang="uk-UA" sz="2000" dirty="0">
              <a:latin typeface="Cambria Math" panose="02040503050406030204" pitchFamily="18" charset="0"/>
              <a:ea typeface="Cambria Math" panose="02040503050406030204" pitchFamily="18" charset="0"/>
            </a:rPr>
            <a:t>Середня школа</a:t>
          </a:r>
          <a:endParaRPr lang="ru-UA" sz="2000" dirty="0">
            <a:latin typeface="Cambria Math" panose="02040503050406030204" pitchFamily="18" charset="0"/>
            <a:ea typeface="Cambria Math" panose="02040503050406030204" pitchFamily="18" charset="0"/>
          </a:endParaRPr>
        </a:p>
      </dgm:t>
    </dgm:pt>
    <dgm:pt modelId="{D447ECF2-DB7D-4C3C-A392-311DE058FC26}" type="parTrans" cxnId="{7C6C99C3-E97C-4ED0-A60B-68B19FD17F1E}">
      <dgm:prSet/>
      <dgm:spPr/>
      <dgm:t>
        <a:bodyPr/>
        <a:lstStyle/>
        <a:p>
          <a:endParaRPr lang="ru-UA"/>
        </a:p>
      </dgm:t>
    </dgm:pt>
    <dgm:pt modelId="{F946281A-CA4B-4377-A8E6-D41CAF1C2495}" type="sibTrans" cxnId="{7C6C99C3-E97C-4ED0-A60B-68B19FD17F1E}">
      <dgm:prSet/>
      <dgm:spPr/>
      <dgm:t>
        <a:bodyPr/>
        <a:lstStyle/>
        <a:p>
          <a:endParaRPr lang="ru-UA"/>
        </a:p>
      </dgm:t>
    </dgm:pt>
    <dgm:pt modelId="{0DAF02A8-0999-42EB-B602-41464174F65E}" type="pres">
      <dgm:prSet presAssocID="{6C8E8DF9-AE33-4B83-8C3D-A37DAA795C52}" presName="rootnode" presStyleCnt="0">
        <dgm:presLayoutVars>
          <dgm:chMax/>
          <dgm:chPref/>
          <dgm:dir/>
          <dgm:animLvl val="lvl"/>
        </dgm:presLayoutVars>
      </dgm:prSet>
      <dgm:spPr/>
    </dgm:pt>
    <dgm:pt modelId="{BF8FB47F-827E-4F30-8120-03240FBB0A47}" type="pres">
      <dgm:prSet presAssocID="{4B39F200-477F-4129-BA4D-F700BB9B7F49}" presName="composite" presStyleCnt="0"/>
      <dgm:spPr/>
    </dgm:pt>
    <dgm:pt modelId="{DECAB2FF-E65D-4378-85D6-94DBCC6FC53B}" type="pres">
      <dgm:prSet presAssocID="{4B39F200-477F-4129-BA4D-F700BB9B7F49}" presName="LShape" presStyleLbl="alignNode1" presStyleIdx="0" presStyleCnt="9"/>
      <dgm:spPr/>
    </dgm:pt>
    <dgm:pt modelId="{90BD8BB5-E943-42A6-AF9C-9BE2E745761D}" type="pres">
      <dgm:prSet presAssocID="{4B39F200-477F-4129-BA4D-F700BB9B7F49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51D395BA-CB18-4DA3-9FBF-84043B3BF418}" type="pres">
      <dgm:prSet presAssocID="{4B39F200-477F-4129-BA4D-F700BB9B7F49}" presName="Triangle" presStyleLbl="alignNode1" presStyleIdx="1" presStyleCnt="9"/>
      <dgm:spPr/>
    </dgm:pt>
    <dgm:pt modelId="{8A9D2828-A382-4258-BFF8-641CCA884EF2}" type="pres">
      <dgm:prSet presAssocID="{3891F04F-D13D-49D1-93C7-623DFDE9CCAD}" presName="sibTrans" presStyleCnt="0"/>
      <dgm:spPr/>
    </dgm:pt>
    <dgm:pt modelId="{4E731ABD-B271-4890-8357-A253045037DD}" type="pres">
      <dgm:prSet presAssocID="{3891F04F-D13D-49D1-93C7-623DFDE9CCAD}" presName="space" presStyleCnt="0"/>
      <dgm:spPr/>
    </dgm:pt>
    <dgm:pt modelId="{B32ED2D6-B970-4195-BB47-29BB4198EF69}" type="pres">
      <dgm:prSet presAssocID="{26A5A73C-0038-4E22-B2BA-9BA3D273FBE2}" presName="composite" presStyleCnt="0"/>
      <dgm:spPr/>
    </dgm:pt>
    <dgm:pt modelId="{8421C65E-AC01-40F6-803B-DEF3CC83BB6D}" type="pres">
      <dgm:prSet presAssocID="{26A5A73C-0038-4E22-B2BA-9BA3D273FBE2}" presName="LShape" presStyleLbl="alignNode1" presStyleIdx="2" presStyleCnt="9"/>
      <dgm:spPr/>
    </dgm:pt>
    <dgm:pt modelId="{A790BE52-B14A-4940-99EE-477AFDE135E5}" type="pres">
      <dgm:prSet presAssocID="{26A5A73C-0038-4E22-B2BA-9BA3D273FBE2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0798D7D4-841B-4BCB-BB27-D51B284091BA}" type="pres">
      <dgm:prSet presAssocID="{26A5A73C-0038-4E22-B2BA-9BA3D273FBE2}" presName="Triangle" presStyleLbl="alignNode1" presStyleIdx="3" presStyleCnt="9"/>
      <dgm:spPr/>
    </dgm:pt>
    <dgm:pt modelId="{26E03A41-A916-44B4-95CD-DA6AA125333D}" type="pres">
      <dgm:prSet presAssocID="{A8CA710A-76BD-4BFB-89C9-A20595D7E770}" presName="sibTrans" presStyleCnt="0"/>
      <dgm:spPr/>
    </dgm:pt>
    <dgm:pt modelId="{DDCE99A6-F870-4576-A5AE-D6FFB35D173B}" type="pres">
      <dgm:prSet presAssocID="{A8CA710A-76BD-4BFB-89C9-A20595D7E770}" presName="space" presStyleCnt="0"/>
      <dgm:spPr/>
    </dgm:pt>
    <dgm:pt modelId="{67E1479D-765B-4EF8-843B-FEC07A693881}" type="pres">
      <dgm:prSet presAssocID="{181674BA-C034-43F6-80AF-43B513507F39}" presName="composite" presStyleCnt="0"/>
      <dgm:spPr/>
    </dgm:pt>
    <dgm:pt modelId="{B7BBAA24-2A88-4A0D-A81D-40F21A69980D}" type="pres">
      <dgm:prSet presAssocID="{181674BA-C034-43F6-80AF-43B513507F39}" presName="LShape" presStyleLbl="alignNode1" presStyleIdx="4" presStyleCnt="9"/>
      <dgm:spPr/>
    </dgm:pt>
    <dgm:pt modelId="{DA62EF2A-AEB6-491B-B1EF-8B3F422C6FA4}" type="pres">
      <dgm:prSet presAssocID="{181674BA-C034-43F6-80AF-43B513507F39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2CB57FDA-27CF-4D34-902E-E295BFBA9BAC}" type="pres">
      <dgm:prSet presAssocID="{181674BA-C034-43F6-80AF-43B513507F39}" presName="Triangle" presStyleLbl="alignNode1" presStyleIdx="5" presStyleCnt="9"/>
      <dgm:spPr/>
    </dgm:pt>
    <dgm:pt modelId="{710838A8-1356-45C9-80E9-DED7E034206F}" type="pres">
      <dgm:prSet presAssocID="{F946281A-CA4B-4377-A8E6-D41CAF1C2495}" presName="sibTrans" presStyleCnt="0"/>
      <dgm:spPr/>
    </dgm:pt>
    <dgm:pt modelId="{83B0FF4F-9E82-4B3D-80DA-CE296E17D140}" type="pres">
      <dgm:prSet presAssocID="{F946281A-CA4B-4377-A8E6-D41CAF1C2495}" presName="space" presStyleCnt="0"/>
      <dgm:spPr/>
    </dgm:pt>
    <dgm:pt modelId="{29051E8E-7BDD-45D9-B74D-D7A8788B957D}" type="pres">
      <dgm:prSet presAssocID="{0651D1DE-6389-45F8-A8C7-A2954D3E4D51}" presName="composite" presStyleCnt="0"/>
      <dgm:spPr/>
    </dgm:pt>
    <dgm:pt modelId="{F737779D-C067-45C8-B867-3BEFB1DD0C6F}" type="pres">
      <dgm:prSet presAssocID="{0651D1DE-6389-45F8-A8C7-A2954D3E4D51}" presName="LShape" presStyleLbl="alignNode1" presStyleIdx="6" presStyleCnt="9"/>
      <dgm:spPr/>
    </dgm:pt>
    <dgm:pt modelId="{D2D034C5-74FD-4BC7-AB94-73A109F7EE4A}" type="pres">
      <dgm:prSet presAssocID="{0651D1DE-6389-45F8-A8C7-A2954D3E4D51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D4DB3DB6-C909-4193-9E3F-966FD47E38EF}" type="pres">
      <dgm:prSet presAssocID="{0651D1DE-6389-45F8-A8C7-A2954D3E4D51}" presName="Triangle" presStyleLbl="alignNode1" presStyleIdx="7" presStyleCnt="9"/>
      <dgm:spPr/>
    </dgm:pt>
    <dgm:pt modelId="{DCC0D856-9241-46AA-B882-46CDC02C6E52}" type="pres">
      <dgm:prSet presAssocID="{EA7D611A-932D-4B98-ACB9-DBDE6C9628C9}" presName="sibTrans" presStyleCnt="0"/>
      <dgm:spPr/>
    </dgm:pt>
    <dgm:pt modelId="{629C4A50-0A7E-405E-88D0-C5CEEF5B7147}" type="pres">
      <dgm:prSet presAssocID="{EA7D611A-932D-4B98-ACB9-DBDE6C9628C9}" presName="space" presStyleCnt="0"/>
      <dgm:spPr/>
    </dgm:pt>
    <dgm:pt modelId="{6711C290-B2C8-40AF-9AD1-85C0794DD78A}" type="pres">
      <dgm:prSet presAssocID="{086ED44C-A77D-4115-AEF4-CD49A8E8F413}" presName="composite" presStyleCnt="0"/>
      <dgm:spPr/>
    </dgm:pt>
    <dgm:pt modelId="{7EB1A7B6-6551-4E27-8E02-FF5FEB0702E4}" type="pres">
      <dgm:prSet presAssocID="{086ED44C-A77D-4115-AEF4-CD49A8E8F413}" presName="LShape" presStyleLbl="alignNode1" presStyleIdx="8" presStyleCnt="9"/>
      <dgm:spPr/>
    </dgm:pt>
    <dgm:pt modelId="{1528FEF0-1FDD-4719-B6F6-C627E8C23737}" type="pres">
      <dgm:prSet presAssocID="{086ED44C-A77D-4115-AEF4-CD49A8E8F413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BD60BA2F-78FC-4C52-8291-FD7FFF1B5D0F}" type="presOf" srcId="{26A5A73C-0038-4E22-B2BA-9BA3D273FBE2}" destId="{A790BE52-B14A-4940-99EE-477AFDE135E5}" srcOrd="0" destOrd="0" presId="urn:microsoft.com/office/officeart/2009/3/layout/StepUpProcess"/>
    <dgm:cxn modelId="{EB311A3F-9F59-4B02-98F7-A9673520F77E}" type="presOf" srcId="{086ED44C-A77D-4115-AEF4-CD49A8E8F413}" destId="{1528FEF0-1FDD-4719-B6F6-C627E8C23737}" srcOrd="0" destOrd="0" presId="urn:microsoft.com/office/officeart/2009/3/layout/StepUpProcess"/>
    <dgm:cxn modelId="{7EA8B767-37EB-4D0B-A72E-FBC4F5DAFFF1}" type="presOf" srcId="{0651D1DE-6389-45F8-A8C7-A2954D3E4D51}" destId="{D2D034C5-74FD-4BC7-AB94-73A109F7EE4A}" srcOrd="0" destOrd="0" presId="urn:microsoft.com/office/officeart/2009/3/layout/StepUpProcess"/>
    <dgm:cxn modelId="{C7314381-4BDF-4180-BAD7-66AE291FE94D}" srcId="{6C8E8DF9-AE33-4B83-8C3D-A37DAA795C52}" destId="{26A5A73C-0038-4E22-B2BA-9BA3D273FBE2}" srcOrd="1" destOrd="0" parTransId="{2CFC8D83-57D4-4959-9D55-E5EA473BBB89}" sibTransId="{A8CA710A-76BD-4BFB-89C9-A20595D7E770}"/>
    <dgm:cxn modelId="{8DAE9394-B2F7-4F4D-A05F-AF5B045FAC08}" type="presOf" srcId="{181674BA-C034-43F6-80AF-43B513507F39}" destId="{DA62EF2A-AEB6-491B-B1EF-8B3F422C6FA4}" srcOrd="0" destOrd="0" presId="urn:microsoft.com/office/officeart/2009/3/layout/StepUpProcess"/>
    <dgm:cxn modelId="{94060E9F-2024-46C4-9D64-2528281A702C}" srcId="{6C8E8DF9-AE33-4B83-8C3D-A37DAA795C52}" destId="{086ED44C-A77D-4115-AEF4-CD49A8E8F413}" srcOrd="4" destOrd="0" parTransId="{27BC8E0E-A172-49F1-BD13-1A476D1E8963}" sibTransId="{9EBBA872-CA69-4D07-AEC7-71239C7434DF}"/>
    <dgm:cxn modelId="{991AA4A3-4568-4A95-9807-5C8EB0043E1F}" srcId="{6C8E8DF9-AE33-4B83-8C3D-A37DAA795C52}" destId="{0651D1DE-6389-45F8-A8C7-A2954D3E4D51}" srcOrd="3" destOrd="0" parTransId="{1B9BDB32-AA80-483B-A29D-47B61DA9E051}" sibTransId="{EA7D611A-932D-4B98-ACB9-DBDE6C9628C9}"/>
    <dgm:cxn modelId="{21286DAF-A6FD-4EFA-AC81-14D9875FC0E5}" type="presOf" srcId="{4B39F200-477F-4129-BA4D-F700BB9B7F49}" destId="{90BD8BB5-E943-42A6-AF9C-9BE2E745761D}" srcOrd="0" destOrd="0" presId="urn:microsoft.com/office/officeart/2009/3/layout/StepUpProcess"/>
    <dgm:cxn modelId="{7C6C99C3-E97C-4ED0-A60B-68B19FD17F1E}" srcId="{6C8E8DF9-AE33-4B83-8C3D-A37DAA795C52}" destId="{181674BA-C034-43F6-80AF-43B513507F39}" srcOrd="2" destOrd="0" parTransId="{D447ECF2-DB7D-4C3C-A392-311DE058FC26}" sibTransId="{F946281A-CA4B-4377-A8E6-D41CAF1C2495}"/>
    <dgm:cxn modelId="{BD20CDCA-4CD4-4B03-BDBD-8E6EE5A32B1B}" type="presOf" srcId="{6C8E8DF9-AE33-4B83-8C3D-A37DAA795C52}" destId="{0DAF02A8-0999-42EB-B602-41464174F65E}" srcOrd="0" destOrd="0" presId="urn:microsoft.com/office/officeart/2009/3/layout/StepUpProcess"/>
    <dgm:cxn modelId="{B9296BF1-8A40-46B6-BE59-9FC033F5B70E}" srcId="{6C8E8DF9-AE33-4B83-8C3D-A37DAA795C52}" destId="{4B39F200-477F-4129-BA4D-F700BB9B7F49}" srcOrd="0" destOrd="0" parTransId="{D91CC955-25D3-47A1-B2D6-3E1866082D40}" sibTransId="{3891F04F-D13D-49D1-93C7-623DFDE9CCAD}"/>
    <dgm:cxn modelId="{A2332767-94AE-4898-AE90-F2FB99F0F4A0}" type="presParOf" srcId="{0DAF02A8-0999-42EB-B602-41464174F65E}" destId="{BF8FB47F-827E-4F30-8120-03240FBB0A47}" srcOrd="0" destOrd="0" presId="urn:microsoft.com/office/officeart/2009/3/layout/StepUpProcess"/>
    <dgm:cxn modelId="{6476BEB6-D15E-4F15-AFBF-FACCACB9D033}" type="presParOf" srcId="{BF8FB47F-827E-4F30-8120-03240FBB0A47}" destId="{DECAB2FF-E65D-4378-85D6-94DBCC6FC53B}" srcOrd="0" destOrd="0" presId="urn:microsoft.com/office/officeart/2009/3/layout/StepUpProcess"/>
    <dgm:cxn modelId="{32F65A76-749F-4CC6-8A3D-3E8A7FC28DC9}" type="presParOf" srcId="{BF8FB47F-827E-4F30-8120-03240FBB0A47}" destId="{90BD8BB5-E943-42A6-AF9C-9BE2E745761D}" srcOrd="1" destOrd="0" presId="urn:microsoft.com/office/officeart/2009/3/layout/StepUpProcess"/>
    <dgm:cxn modelId="{73B4F424-606B-4D8C-982E-14A021620A27}" type="presParOf" srcId="{BF8FB47F-827E-4F30-8120-03240FBB0A47}" destId="{51D395BA-CB18-4DA3-9FBF-84043B3BF418}" srcOrd="2" destOrd="0" presId="urn:microsoft.com/office/officeart/2009/3/layout/StepUpProcess"/>
    <dgm:cxn modelId="{3C8DFD77-52D7-452B-B085-08095B82BFC9}" type="presParOf" srcId="{0DAF02A8-0999-42EB-B602-41464174F65E}" destId="{8A9D2828-A382-4258-BFF8-641CCA884EF2}" srcOrd="1" destOrd="0" presId="urn:microsoft.com/office/officeart/2009/3/layout/StepUpProcess"/>
    <dgm:cxn modelId="{B74C3679-4022-4D08-A4A1-348B4B7BF5BF}" type="presParOf" srcId="{8A9D2828-A382-4258-BFF8-641CCA884EF2}" destId="{4E731ABD-B271-4890-8357-A253045037DD}" srcOrd="0" destOrd="0" presId="urn:microsoft.com/office/officeart/2009/3/layout/StepUpProcess"/>
    <dgm:cxn modelId="{C0DB4A6F-DDC9-4229-BA56-E6D7A9C789BD}" type="presParOf" srcId="{0DAF02A8-0999-42EB-B602-41464174F65E}" destId="{B32ED2D6-B970-4195-BB47-29BB4198EF69}" srcOrd="2" destOrd="0" presId="urn:microsoft.com/office/officeart/2009/3/layout/StepUpProcess"/>
    <dgm:cxn modelId="{E1130A0D-001C-441E-8B6C-DFD9C2F671F0}" type="presParOf" srcId="{B32ED2D6-B970-4195-BB47-29BB4198EF69}" destId="{8421C65E-AC01-40F6-803B-DEF3CC83BB6D}" srcOrd="0" destOrd="0" presId="urn:microsoft.com/office/officeart/2009/3/layout/StepUpProcess"/>
    <dgm:cxn modelId="{AAE30318-D619-4522-A784-C2BBA8CDEEB8}" type="presParOf" srcId="{B32ED2D6-B970-4195-BB47-29BB4198EF69}" destId="{A790BE52-B14A-4940-99EE-477AFDE135E5}" srcOrd="1" destOrd="0" presId="urn:microsoft.com/office/officeart/2009/3/layout/StepUpProcess"/>
    <dgm:cxn modelId="{428EFE19-45F7-4883-88AA-F4F64ABAA0CC}" type="presParOf" srcId="{B32ED2D6-B970-4195-BB47-29BB4198EF69}" destId="{0798D7D4-841B-4BCB-BB27-D51B284091BA}" srcOrd="2" destOrd="0" presId="urn:microsoft.com/office/officeart/2009/3/layout/StepUpProcess"/>
    <dgm:cxn modelId="{10054FA9-FAA1-408C-BDAD-33A5799143B8}" type="presParOf" srcId="{0DAF02A8-0999-42EB-B602-41464174F65E}" destId="{26E03A41-A916-44B4-95CD-DA6AA125333D}" srcOrd="3" destOrd="0" presId="urn:microsoft.com/office/officeart/2009/3/layout/StepUpProcess"/>
    <dgm:cxn modelId="{A2D47099-2239-4931-B3D0-15E38C6369B6}" type="presParOf" srcId="{26E03A41-A916-44B4-95CD-DA6AA125333D}" destId="{DDCE99A6-F870-4576-A5AE-D6FFB35D173B}" srcOrd="0" destOrd="0" presId="urn:microsoft.com/office/officeart/2009/3/layout/StepUpProcess"/>
    <dgm:cxn modelId="{C6763E84-0A2C-461C-B899-6F0E08690C7D}" type="presParOf" srcId="{0DAF02A8-0999-42EB-B602-41464174F65E}" destId="{67E1479D-765B-4EF8-843B-FEC07A693881}" srcOrd="4" destOrd="0" presId="urn:microsoft.com/office/officeart/2009/3/layout/StepUpProcess"/>
    <dgm:cxn modelId="{C1C85361-6D98-46D8-9322-FE76F54C7C49}" type="presParOf" srcId="{67E1479D-765B-4EF8-843B-FEC07A693881}" destId="{B7BBAA24-2A88-4A0D-A81D-40F21A69980D}" srcOrd="0" destOrd="0" presId="urn:microsoft.com/office/officeart/2009/3/layout/StepUpProcess"/>
    <dgm:cxn modelId="{7791AE67-FB4E-4367-9D4D-D7BAA1AA7BE8}" type="presParOf" srcId="{67E1479D-765B-4EF8-843B-FEC07A693881}" destId="{DA62EF2A-AEB6-491B-B1EF-8B3F422C6FA4}" srcOrd="1" destOrd="0" presId="urn:microsoft.com/office/officeart/2009/3/layout/StepUpProcess"/>
    <dgm:cxn modelId="{EEA85572-B2C6-475A-AC7D-BC69BB2A8788}" type="presParOf" srcId="{67E1479D-765B-4EF8-843B-FEC07A693881}" destId="{2CB57FDA-27CF-4D34-902E-E295BFBA9BAC}" srcOrd="2" destOrd="0" presId="urn:microsoft.com/office/officeart/2009/3/layout/StepUpProcess"/>
    <dgm:cxn modelId="{0292BB2B-1A50-4DE0-9C51-36611D002866}" type="presParOf" srcId="{0DAF02A8-0999-42EB-B602-41464174F65E}" destId="{710838A8-1356-45C9-80E9-DED7E034206F}" srcOrd="5" destOrd="0" presId="urn:microsoft.com/office/officeart/2009/3/layout/StepUpProcess"/>
    <dgm:cxn modelId="{3DAE1F91-E3B3-4452-8400-78EA42B16DF4}" type="presParOf" srcId="{710838A8-1356-45C9-80E9-DED7E034206F}" destId="{83B0FF4F-9E82-4B3D-80DA-CE296E17D140}" srcOrd="0" destOrd="0" presId="urn:microsoft.com/office/officeart/2009/3/layout/StepUpProcess"/>
    <dgm:cxn modelId="{D2146A98-98CD-4A58-8B4F-993637B8D90A}" type="presParOf" srcId="{0DAF02A8-0999-42EB-B602-41464174F65E}" destId="{29051E8E-7BDD-45D9-B74D-D7A8788B957D}" srcOrd="6" destOrd="0" presId="urn:microsoft.com/office/officeart/2009/3/layout/StepUpProcess"/>
    <dgm:cxn modelId="{764C656C-D049-4731-B492-AF3129E1E533}" type="presParOf" srcId="{29051E8E-7BDD-45D9-B74D-D7A8788B957D}" destId="{F737779D-C067-45C8-B867-3BEFB1DD0C6F}" srcOrd="0" destOrd="0" presId="urn:microsoft.com/office/officeart/2009/3/layout/StepUpProcess"/>
    <dgm:cxn modelId="{59E87FE5-6749-4849-A78C-F7496F151CA6}" type="presParOf" srcId="{29051E8E-7BDD-45D9-B74D-D7A8788B957D}" destId="{D2D034C5-74FD-4BC7-AB94-73A109F7EE4A}" srcOrd="1" destOrd="0" presId="urn:microsoft.com/office/officeart/2009/3/layout/StepUpProcess"/>
    <dgm:cxn modelId="{4E551F38-021E-4A62-88E7-6F26B23323DF}" type="presParOf" srcId="{29051E8E-7BDD-45D9-B74D-D7A8788B957D}" destId="{D4DB3DB6-C909-4193-9E3F-966FD47E38EF}" srcOrd="2" destOrd="0" presId="urn:microsoft.com/office/officeart/2009/3/layout/StepUpProcess"/>
    <dgm:cxn modelId="{7B935346-127E-42A2-8281-E528FC87D230}" type="presParOf" srcId="{0DAF02A8-0999-42EB-B602-41464174F65E}" destId="{DCC0D856-9241-46AA-B882-46CDC02C6E52}" srcOrd="7" destOrd="0" presId="urn:microsoft.com/office/officeart/2009/3/layout/StepUpProcess"/>
    <dgm:cxn modelId="{41A96786-A80C-4FA0-B3FC-84005D9EA3AA}" type="presParOf" srcId="{DCC0D856-9241-46AA-B882-46CDC02C6E52}" destId="{629C4A50-0A7E-405E-88D0-C5CEEF5B7147}" srcOrd="0" destOrd="0" presId="urn:microsoft.com/office/officeart/2009/3/layout/StepUpProcess"/>
    <dgm:cxn modelId="{AA29CAB8-BFA0-4A3F-AF41-7B488CF9BA5F}" type="presParOf" srcId="{0DAF02A8-0999-42EB-B602-41464174F65E}" destId="{6711C290-B2C8-40AF-9AD1-85C0794DD78A}" srcOrd="8" destOrd="0" presId="urn:microsoft.com/office/officeart/2009/3/layout/StepUpProcess"/>
    <dgm:cxn modelId="{1B6832CA-E465-48B4-80F2-C72A20204AA0}" type="presParOf" srcId="{6711C290-B2C8-40AF-9AD1-85C0794DD78A}" destId="{7EB1A7B6-6551-4E27-8E02-FF5FEB0702E4}" srcOrd="0" destOrd="0" presId="urn:microsoft.com/office/officeart/2009/3/layout/StepUpProcess"/>
    <dgm:cxn modelId="{69073759-8DB2-4A72-A995-88B382AC58CA}" type="presParOf" srcId="{6711C290-B2C8-40AF-9AD1-85C0794DD78A}" destId="{1528FEF0-1FDD-4719-B6F6-C627E8C2373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CAB2FF-E65D-4378-85D6-94DBCC6FC53B}">
      <dsp:nvSpPr>
        <dsp:cNvPr id="0" name=""/>
        <dsp:cNvSpPr/>
      </dsp:nvSpPr>
      <dsp:spPr>
        <a:xfrm rot="5400000">
          <a:off x="321074" y="2553593"/>
          <a:ext cx="956415" cy="159145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BD8BB5-E943-42A6-AF9C-9BE2E745761D}">
      <dsp:nvSpPr>
        <dsp:cNvPr id="0" name=""/>
        <dsp:cNvSpPr/>
      </dsp:nvSpPr>
      <dsp:spPr>
        <a:xfrm>
          <a:off x="161424" y="3029095"/>
          <a:ext cx="1436774" cy="1259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Cambria Math" panose="02040503050406030204" pitchFamily="18" charset="0"/>
              <a:ea typeface="Cambria Math" panose="02040503050406030204" pitchFamily="18" charset="0"/>
            </a:rPr>
            <a:t>Дошкільний заклад</a:t>
          </a:r>
          <a:endParaRPr lang="ru-UA" sz="2000" kern="1200" dirty="0"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161424" y="3029095"/>
        <a:ext cx="1436774" cy="1259416"/>
      </dsp:txXfrm>
    </dsp:sp>
    <dsp:sp modelId="{51D395BA-CB18-4DA3-9FBF-84043B3BF418}">
      <dsp:nvSpPr>
        <dsp:cNvPr id="0" name=""/>
        <dsp:cNvSpPr/>
      </dsp:nvSpPr>
      <dsp:spPr>
        <a:xfrm>
          <a:off x="1327109" y="2436429"/>
          <a:ext cx="271089" cy="27108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21C65E-AC01-40F6-803B-DEF3CC83BB6D}">
      <dsp:nvSpPr>
        <dsp:cNvPr id="0" name=""/>
        <dsp:cNvSpPr/>
      </dsp:nvSpPr>
      <dsp:spPr>
        <a:xfrm rot="5400000">
          <a:off x="2079966" y="2118354"/>
          <a:ext cx="956415" cy="159145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90BE52-B14A-4940-99EE-477AFDE135E5}">
      <dsp:nvSpPr>
        <dsp:cNvPr id="0" name=""/>
        <dsp:cNvSpPr/>
      </dsp:nvSpPr>
      <dsp:spPr>
        <a:xfrm>
          <a:off x="1920316" y="2593856"/>
          <a:ext cx="1436774" cy="1259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Cambria Math" panose="02040503050406030204" pitchFamily="18" charset="0"/>
              <a:ea typeface="Cambria Math" panose="02040503050406030204" pitchFamily="18" charset="0"/>
            </a:rPr>
            <a:t>Початкова освіта</a:t>
          </a:r>
          <a:endParaRPr lang="ru-UA" sz="2000" kern="1200" dirty="0"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1920316" y="2593856"/>
        <a:ext cx="1436774" cy="1259416"/>
      </dsp:txXfrm>
    </dsp:sp>
    <dsp:sp modelId="{0798D7D4-841B-4BCB-BB27-D51B284091BA}">
      <dsp:nvSpPr>
        <dsp:cNvPr id="0" name=""/>
        <dsp:cNvSpPr/>
      </dsp:nvSpPr>
      <dsp:spPr>
        <a:xfrm>
          <a:off x="3086001" y="2001189"/>
          <a:ext cx="271089" cy="27108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BBAA24-2A88-4A0D-A81D-40F21A69980D}">
      <dsp:nvSpPr>
        <dsp:cNvPr id="0" name=""/>
        <dsp:cNvSpPr/>
      </dsp:nvSpPr>
      <dsp:spPr>
        <a:xfrm rot="5400000">
          <a:off x="3838858" y="1683114"/>
          <a:ext cx="956415" cy="159145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2EF2A-AEB6-491B-B1EF-8B3F422C6FA4}">
      <dsp:nvSpPr>
        <dsp:cNvPr id="0" name=""/>
        <dsp:cNvSpPr/>
      </dsp:nvSpPr>
      <dsp:spPr>
        <a:xfrm>
          <a:off x="3679208" y="2158616"/>
          <a:ext cx="1436774" cy="1259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Cambria Math" panose="02040503050406030204" pitchFamily="18" charset="0"/>
              <a:ea typeface="Cambria Math" panose="02040503050406030204" pitchFamily="18" charset="0"/>
            </a:rPr>
            <a:t>Середня школа</a:t>
          </a:r>
          <a:endParaRPr lang="ru-UA" sz="2000" kern="1200" dirty="0"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3679208" y="2158616"/>
        <a:ext cx="1436774" cy="1259416"/>
      </dsp:txXfrm>
    </dsp:sp>
    <dsp:sp modelId="{2CB57FDA-27CF-4D34-902E-E295BFBA9BAC}">
      <dsp:nvSpPr>
        <dsp:cNvPr id="0" name=""/>
        <dsp:cNvSpPr/>
      </dsp:nvSpPr>
      <dsp:spPr>
        <a:xfrm>
          <a:off x="4844893" y="1565949"/>
          <a:ext cx="271089" cy="27108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37779D-C067-45C8-B867-3BEFB1DD0C6F}">
      <dsp:nvSpPr>
        <dsp:cNvPr id="0" name=""/>
        <dsp:cNvSpPr/>
      </dsp:nvSpPr>
      <dsp:spPr>
        <a:xfrm rot="5400000">
          <a:off x="5597750" y="1247874"/>
          <a:ext cx="956415" cy="159145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034C5-74FD-4BC7-AB94-73A109F7EE4A}">
      <dsp:nvSpPr>
        <dsp:cNvPr id="0" name=""/>
        <dsp:cNvSpPr/>
      </dsp:nvSpPr>
      <dsp:spPr>
        <a:xfrm>
          <a:off x="5438100" y="1723376"/>
          <a:ext cx="1436774" cy="1259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Cambria Math" panose="02040503050406030204" pitchFamily="18" charset="0"/>
              <a:ea typeface="Cambria Math" panose="02040503050406030204" pitchFamily="18" charset="0"/>
            </a:rPr>
            <a:t>Коледж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Cambria Math" panose="02040503050406030204" pitchFamily="18" charset="0"/>
              <a:ea typeface="Cambria Math" panose="02040503050406030204" pitchFamily="18" charset="0"/>
            </a:rPr>
            <a:t>Жан-</a:t>
          </a:r>
          <a:r>
            <a:rPr lang="uk-UA" sz="2000" kern="1200" dirty="0" err="1">
              <a:latin typeface="Cambria Math" panose="02040503050406030204" pitchFamily="18" charset="0"/>
              <a:ea typeface="Cambria Math" panose="02040503050406030204" pitchFamily="18" charset="0"/>
            </a:rPr>
            <a:t>Мулен</a:t>
          </a:r>
          <a:endParaRPr lang="ru-UA" sz="2000" kern="1200" dirty="0"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5438100" y="1723376"/>
        <a:ext cx="1436774" cy="1259416"/>
      </dsp:txXfrm>
    </dsp:sp>
    <dsp:sp modelId="{D4DB3DB6-C909-4193-9E3F-966FD47E38EF}">
      <dsp:nvSpPr>
        <dsp:cNvPr id="0" name=""/>
        <dsp:cNvSpPr/>
      </dsp:nvSpPr>
      <dsp:spPr>
        <a:xfrm>
          <a:off x="6603785" y="1130710"/>
          <a:ext cx="271089" cy="27108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B1A7B6-6551-4E27-8E02-FF5FEB0702E4}">
      <dsp:nvSpPr>
        <dsp:cNvPr id="0" name=""/>
        <dsp:cNvSpPr/>
      </dsp:nvSpPr>
      <dsp:spPr>
        <a:xfrm rot="5400000">
          <a:off x="7356642" y="812635"/>
          <a:ext cx="956415" cy="159145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28FEF0-1FDD-4719-B6F6-C627E8C23737}">
      <dsp:nvSpPr>
        <dsp:cNvPr id="0" name=""/>
        <dsp:cNvSpPr/>
      </dsp:nvSpPr>
      <dsp:spPr>
        <a:xfrm>
          <a:off x="7196993" y="1288137"/>
          <a:ext cx="1436774" cy="1259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Cambria Math" panose="02040503050406030204" pitchFamily="18" charset="0"/>
              <a:ea typeface="Cambria Math" panose="02040503050406030204" pitchFamily="18" charset="0"/>
            </a:rPr>
            <a:t>Технічний ліцей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Cambria Math" panose="02040503050406030204" pitchFamily="18" charset="0"/>
              <a:ea typeface="Cambria Math" panose="02040503050406030204" pitchFamily="18" charset="0"/>
            </a:rPr>
            <a:t>«</a:t>
          </a:r>
          <a:r>
            <a:rPr lang="uk-UA" sz="2000" kern="1200" dirty="0" err="1">
              <a:latin typeface="Cambria Math" panose="02040503050406030204" pitchFamily="18" charset="0"/>
              <a:ea typeface="Cambria Math" panose="02040503050406030204" pitchFamily="18" charset="0"/>
            </a:rPr>
            <a:t>Граншан</a:t>
          </a:r>
          <a:r>
            <a:rPr lang="uk-UA" sz="2000" kern="1200" dirty="0">
              <a:latin typeface="Cambria Math" panose="02040503050406030204" pitchFamily="18" charset="0"/>
              <a:ea typeface="Cambria Math" panose="02040503050406030204" pitchFamily="18" charset="0"/>
            </a:rPr>
            <a:t>»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Cambria Math" panose="02040503050406030204" pitchFamily="18" charset="0"/>
              <a:ea typeface="Cambria Math" panose="02040503050406030204" pitchFamily="18" charset="0"/>
            </a:rPr>
            <a:t>(школа-пансіонат)</a:t>
          </a:r>
          <a:endParaRPr lang="ru-UA" sz="2000" kern="1200" dirty="0">
            <a:latin typeface="Cambria Math" panose="02040503050406030204" pitchFamily="18" charset="0"/>
            <a:ea typeface="Cambria Math" panose="02040503050406030204" pitchFamily="18" charset="0"/>
          </a:endParaRPr>
        </a:p>
      </dsp:txBody>
      <dsp:txXfrm>
        <a:off x="7196993" y="1288137"/>
        <a:ext cx="1436774" cy="12594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2BE587-6FA3-458C-A371-E73752233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6764" y="400802"/>
            <a:ext cx="7740072" cy="2915053"/>
          </a:xfrm>
        </p:spPr>
        <p:txBody>
          <a:bodyPr>
            <a:noAutofit/>
          </a:bodyPr>
          <a:lstStyle/>
          <a:p>
            <a:pPr algn="just"/>
            <a:r>
              <a:rPr lang="uk-UA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Складні випробування та їх роль у формуванні характеру </a:t>
            </a:r>
            <a:r>
              <a:rPr lang="uk-UA" sz="3600" b="1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підлітка</a:t>
            </a:r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 Образ дідуся Леона як моральний приклад і опора для хлопця. Відкритий фінал повісті.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AF9628-7570-402F-BB0E-0D61274A9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6764" y="2934330"/>
            <a:ext cx="4730638" cy="1160213"/>
          </a:xfrm>
        </p:spPr>
        <p:txBody>
          <a:bodyPr>
            <a:normAutofit/>
          </a:bodyPr>
          <a:lstStyle/>
          <a:p>
            <a:r>
              <a:rPr lang="uk-UA" sz="2800" b="1" i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А. </a:t>
            </a:r>
            <a:r>
              <a:rPr lang="uk-UA" sz="2800" b="1" i="1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Гавальда</a:t>
            </a:r>
            <a:r>
              <a:rPr lang="uk-UA" sz="2800" b="1" i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 « 35 кіло надії»</a:t>
            </a:r>
            <a:endParaRPr lang="ru-UA" sz="2800" b="1" i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+mj-cs"/>
            </a:endParaRPr>
          </a:p>
        </p:txBody>
      </p:sp>
      <p:pic>
        <p:nvPicPr>
          <p:cNvPr id="1026" name="Picture 2" descr="Відгук за твором Ганни Гавальда «35 кілограмів надії. Книга «35 кіло надії  Аналіз 35 кіло надії">
            <a:extLst>
              <a:ext uri="{FF2B5EF4-FFF2-40B4-BE49-F238E27FC236}">
                <a16:creationId xmlns:a16="http://schemas.microsoft.com/office/drawing/2014/main" id="{6F68C8C3-F005-451D-A6EB-064B3C243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439" y="3343564"/>
            <a:ext cx="6042293" cy="33908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573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C4385A8-C6FC-41F2-B788-6BEDFE919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2150" y="263111"/>
            <a:ext cx="7958331" cy="1077229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Грегуар  та його оточення</a:t>
            </a:r>
            <a:endParaRPr lang="ru-UA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44264D8-0F22-49BA-AD9B-E5E7648A81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826668"/>
              </p:ext>
            </p:extLst>
          </p:nvPr>
        </p:nvGraphicFramePr>
        <p:xfrm>
          <a:off x="1431635" y="1016000"/>
          <a:ext cx="9374908" cy="5263627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343727">
                  <a:extLst>
                    <a:ext uri="{9D8B030D-6E8A-4147-A177-3AD203B41FA5}">
                      <a16:colId xmlns:a16="http://schemas.microsoft.com/office/drawing/2014/main" val="517306550"/>
                    </a:ext>
                  </a:extLst>
                </a:gridCol>
                <a:gridCol w="2163620">
                  <a:extLst>
                    <a:ext uri="{9D8B030D-6E8A-4147-A177-3AD203B41FA5}">
                      <a16:colId xmlns:a16="http://schemas.microsoft.com/office/drawing/2014/main" val="4066496202"/>
                    </a:ext>
                  </a:extLst>
                </a:gridCol>
                <a:gridCol w="2724727">
                  <a:extLst>
                    <a:ext uri="{9D8B030D-6E8A-4147-A177-3AD203B41FA5}">
                      <a16:colId xmlns:a16="http://schemas.microsoft.com/office/drawing/2014/main" val="2123575414"/>
                    </a:ext>
                  </a:extLst>
                </a:gridCol>
                <a:gridCol w="2142834">
                  <a:extLst>
                    <a:ext uri="{9D8B030D-6E8A-4147-A177-3AD203B41FA5}">
                      <a16:colId xmlns:a16="http://schemas.microsoft.com/office/drawing/2014/main" val="1500654934"/>
                    </a:ext>
                  </a:extLst>
                </a:gridCol>
              </a:tblGrid>
              <a:tr h="321527">
                <a:tc>
                  <a:txBody>
                    <a:bodyPr/>
                    <a:lstStyle/>
                    <a:p>
                      <a:pPr algn="just"/>
                      <a:r>
                        <a:rPr lang="uk-UA" sz="2400" b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БАТЬКИ</a:t>
                      </a:r>
                    </a:p>
                  </a:txBody>
                  <a:tcPr marL="48161" marR="48161" marT="24080" marB="2408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2400" b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ВЧИТЕЛІ</a:t>
                      </a:r>
                    </a:p>
                  </a:txBody>
                  <a:tcPr marL="48161" marR="48161" marT="24080" marB="2408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2400" b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ОДНОКЛАСНИКИ</a:t>
                      </a:r>
                    </a:p>
                  </a:txBody>
                  <a:tcPr marL="48161" marR="48161" marT="24080" marB="2408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ДІДУСЬ І МАРІ</a:t>
                      </a:r>
                    </a:p>
                  </a:txBody>
                  <a:tcPr marL="48161" marR="48161" marT="24080" marB="2408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18497"/>
                  </a:ext>
                </a:extLst>
              </a:tr>
              <a:tr h="637660"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Дратувалися із-за успішності сина 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   Не помічали       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Насміхалися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Поважали</a:t>
                      </a:r>
                    </a:p>
                  </a:txBody>
                  <a:tcPr marL="48161" marR="48161" marT="24080" marB="24080" anchor="ctr"/>
                </a:tc>
                <a:extLst>
                  <a:ext uri="{0D108BD9-81ED-4DB2-BD59-A6C34878D82A}">
                    <a16:rowId xmlns:a16="http://schemas.microsoft.com/office/drawing/2014/main" val="885349772"/>
                  </a:ext>
                </a:extLst>
              </a:tr>
              <a:tr h="446363"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Вічні скандали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Вважали двієчником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Розважалися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Підтримували, розуміли</a:t>
                      </a:r>
                    </a:p>
                  </a:txBody>
                  <a:tcPr marL="48161" marR="48161" marT="24080" marB="24080" anchor="ctr"/>
                </a:tc>
                <a:extLst>
                  <a:ext uri="{0D108BD9-81ED-4DB2-BD59-A6C34878D82A}">
                    <a16:rowId xmlns:a16="http://schemas.microsoft.com/office/drawing/2014/main" val="2030629663"/>
                  </a:ext>
                </a:extLst>
              </a:tr>
              <a:tr h="637660">
                <a:tc>
                  <a:txBody>
                    <a:bodyPr/>
                    <a:lstStyle/>
                    <a:p>
                      <a:pPr algn="just"/>
                      <a:r>
                        <a:rPr lang="ru-RU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Затикав вуха і думав про щось своє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Двічі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залишали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на 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другий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  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рік</a:t>
                      </a:r>
                      <a:endParaRPr lang="ru-RU" sz="1600" dirty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Байдуже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Бачили, що хлопець талановитий</a:t>
                      </a:r>
                    </a:p>
                  </a:txBody>
                  <a:tcPr marL="48161" marR="48161" marT="24080" marB="24080" anchor="ctr"/>
                </a:tc>
                <a:extLst>
                  <a:ext uri="{0D108BD9-81ED-4DB2-BD59-A6C34878D82A}">
                    <a16:rowId xmlns:a16="http://schemas.microsoft.com/office/drawing/2014/main" val="4282257693"/>
                  </a:ext>
                </a:extLst>
              </a:tr>
              <a:tr h="637660"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Обманював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«Я ненавиджу школу»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Вважали, що хлопець тупий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Підштовхували, щоб він розвивався</a:t>
                      </a:r>
                    </a:p>
                  </a:txBody>
                  <a:tcPr marL="48161" marR="48161" marT="24080" marB="24080" anchor="ctr"/>
                </a:tc>
                <a:extLst>
                  <a:ext uri="{0D108BD9-81ED-4DB2-BD59-A6C34878D82A}">
                    <a16:rowId xmlns:a16="http://schemas.microsoft.com/office/drawing/2014/main" val="1922536939"/>
                  </a:ext>
                </a:extLst>
              </a:tr>
              <a:tr h="637660"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«Працюй!»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b="1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Жах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Почував себе самотнім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Допомогли зрозуміти, що хлопець любить</a:t>
                      </a:r>
                    </a:p>
                  </a:txBody>
                  <a:tcPr marL="48161" marR="48161" marT="24080" marB="24080" anchor="ctr"/>
                </a:tc>
                <a:extLst>
                  <a:ext uri="{0D108BD9-81ED-4DB2-BD59-A6C34878D82A}">
                    <a16:rowId xmlns:a16="http://schemas.microsoft.com/office/drawing/2014/main" val="898160410"/>
                  </a:ext>
                </a:extLst>
              </a:tr>
              <a:tr h="1410267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Мама 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вперше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дала 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ляпаса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чим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підкреслила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власне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безсилля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у 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спілкуванні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з хлопцем».</a:t>
                      </a:r>
                      <a:r>
                        <a:rPr lang="ru-RU" sz="1600" b="1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Жах</a:t>
                      </a:r>
                      <a:endParaRPr lang="ru-RU" sz="1600" b="1" dirty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endParaRPr lang="ru-UA" sz="1600" b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b="1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Жах</a:t>
                      </a:r>
                    </a:p>
                  </a:txBody>
                  <a:tcPr marL="48161" marR="48161" marT="24080" marB="2408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Дають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можливість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працювати</a:t>
                      </a:r>
                      <a:r>
                        <a:rPr lang="ru-RU" sz="16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руками.</a:t>
                      </a:r>
                    </a:p>
                    <a:p>
                      <a:pPr algn="just"/>
                      <a:r>
                        <a:rPr lang="ru-RU" sz="1600" b="1" dirty="0" err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Щастя</a:t>
                      </a:r>
                      <a:endParaRPr lang="ru-RU" sz="1600" b="1" dirty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8161" marR="48161" marT="24080" marB="24080" anchor="ctr"/>
                </a:tc>
                <a:extLst>
                  <a:ext uri="{0D108BD9-81ED-4DB2-BD59-A6C34878D82A}">
                    <a16:rowId xmlns:a16="http://schemas.microsoft.com/office/drawing/2014/main" val="1689640388"/>
                  </a:ext>
                </a:extLst>
              </a:tr>
              <a:tr h="255064">
                <a:tc gridSpan="4">
                  <a:txBody>
                    <a:bodyPr/>
                    <a:lstStyle/>
                    <a:p>
                      <a:pPr algn="just"/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Який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процент </a:t>
                      </a: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щастя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отримав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  </a:t>
                      </a: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Грегуар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від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спілкування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з </a:t>
                      </a: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цими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людьми?</a:t>
                      </a:r>
                    </a:p>
                  </a:txBody>
                  <a:tcPr marL="48161" marR="48161" marT="24080" marB="2408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41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3664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C4385A8-C6FC-41F2-B788-6BEDFE919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2150" y="263111"/>
            <a:ext cx="7958331" cy="1077229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Мудра порада батька Грегуара</a:t>
            </a:r>
            <a:endParaRPr lang="ru-UA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DEBE300-254F-49B8-9611-296EB0C9A806}"/>
              </a:ext>
            </a:extLst>
          </p:cNvPr>
          <p:cNvSpPr/>
          <p:nvPr/>
        </p:nvSpPr>
        <p:spPr>
          <a:xfrm>
            <a:off x="4047067" y="1575138"/>
            <a:ext cx="6832600" cy="3266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Нічого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у тебе не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вийде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без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мінімуму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знань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Уяви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собі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винайшов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ти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щось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неймовірне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Але ж треба подати патент,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вірно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? І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написати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його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між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іншим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на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грамотній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французькій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мові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… І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потім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думаєш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зробив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приніс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– і готова справа?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Потрібні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схеми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креслення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розрахунки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інакше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з тобою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ніхто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і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розмовляти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не буде, а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твій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винахід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хто-небудь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украде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в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мить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…</a:t>
            </a:r>
            <a:endParaRPr lang="ru-UA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2290" name="Picture 2" descr="35 кіло надії / 35 kilos d'espoir (2010) / Джарвіс - ваш асистент з вибору  фільмів">
            <a:extLst>
              <a:ext uri="{FF2B5EF4-FFF2-40B4-BE49-F238E27FC236}">
                <a16:creationId xmlns:a16="http://schemas.microsoft.com/office/drawing/2014/main" id="{84210783-6BFA-4017-856E-36A316F4D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333" y="1198090"/>
            <a:ext cx="2504017" cy="2048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Киноклуб &quot;Феникс&quot; -&gt; 35 кило надежды / 35 kilos d'espoir (2010)">
            <a:extLst>
              <a:ext uri="{FF2B5EF4-FFF2-40B4-BE49-F238E27FC236}">
                <a16:creationId xmlns:a16="http://schemas.microsoft.com/office/drawing/2014/main" id="{55FAEE22-6913-45A6-9D04-8B697A994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611170"/>
            <a:ext cx="2675467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576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4A684E-6B7C-4029-9F29-97F53491F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834" y="122256"/>
            <a:ext cx="7958331" cy="107722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Перші досягнення</a:t>
            </a:r>
            <a:b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Грегуара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B7A4D4A-12B1-466B-8741-3F9A63EE4DDB}"/>
              </a:ext>
            </a:extLst>
          </p:cNvPr>
          <p:cNvSpPr/>
          <p:nvPr/>
        </p:nvSpPr>
        <p:spPr>
          <a:xfrm>
            <a:off x="1168401" y="1199485"/>
            <a:ext cx="9931399" cy="4611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50000"/>
              </a:lnSpc>
            </a:pPr>
            <a:r>
              <a:rPr lang="uk-UA" dirty="0">
                <a:latin typeface="Cambria Math" panose="02040503050406030204" pitchFamily="18" charset="0"/>
                <a:ea typeface="Cambria Math" panose="02040503050406030204" pitchFamily="18" charset="0"/>
              </a:rPr>
              <a:t>У Технічному коледжі зацікавилися талановитим підлітком і Грегуару відправили запрошення. Підліток зумів успішно скласти вступні іспити і почав вчитися там, де давно мріяв. У цей момент Леон був у критичному стані і лікувався в лікарні.</a:t>
            </a:r>
          </a:p>
          <a:p>
            <a:pPr indent="457200" algn="just" fontAlgn="base">
              <a:lnSpc>
                <a:spcPct val="150000"/>
              </a:lnSpc>
            </a:pPr>
            <a:r>
              <a:rPr lang="uk-UA" dirty="0">
                <a:latin typeface="Cambria Math" panose="02040503050406030204" pitchFamily="18" charset="0"/>
                <a:ea typeface="Cambria Math" panose="02040503050406030204" pitchFamily="18" charset="0"/>
              </a:rPr>
              <a:t>З цієї причини персонажа не радували його успіхи. Він був готовий все зробити, щоб літня людина вийшла з коми, тому дав собі слово добре себе вести і порадувати цим старого після одужання.</a:t>
            </a:r>
          </a:p>
          <a:p>
            <a:pPr indent="457200" algn="just" fontAlgn="base">
              <a:lnSpc>
                <a:spcPct val="150000"/>
              </a:lnSpc>
            </a:pPr>
            <a:r>
              <a:rPr lang="uk-UA" dirty="0">
                <a:latin typeface="Cambria Math" panose="02040503050406030204" pitchFamily="18" charset="0"/>
                <a:ea typeface="Cambria Math" panose="02040503050406030204" pitchFamily="18" charset="0"/>
              </a:rPr>
              <a:t>Поборовши лінь, підліток почав тягнутися до корисних знань. Він добре поводився на заняттях, виконував домашні завдання і швидко став старанним учнем. Леон вийшов з коми і швидко поправився.</a:t>
            </a:r>
          </a:p>
          <a:p>
            <a:pPr indent="457200" algn="just" fontAlgn="base">
              <a:lnSpc>
                <a:spcPct val="150000"/>
              </a:lnSpc>
            </a:pPr>
            <a:r>
              <a:rPr lang="uk-UA" dirty="0">
                <a:latin typeface="Cambria Math" panose="02040503050406030204" pitchFamily="18" charset="0"/>
                <a:ea typeface="Cambria Math" panose="02040503050406030204" pitchFamily="18" charset="0"/>
              </a:rPr>
              <a:t>Сонячний день, коли дід провідав Грегуара в коледжі, був самим незабутнім і щасливим для нього.</a:t>
            </a:r>
          </a:p>
        </p:txBody>
      </p:sp>
    </p:spTree>
    <p:extLst>
      <p:ext uri="{BB962C8B-B14F-4D97-AF65-F5344CB8AC3E}">
        <p14:creationId xmlns:p14="http://schemas.microsoft.com/office/powerpoint/2010/main" val="1711618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5273FD-736F-45C6-84A4-D4BCE60DB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124" y="229972"/>
            <a:ext cx="7958331" cy="107722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Дідусь Леон- моральний приклад і опора для Грегуара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8480934-D161-4DF8-85B5-CC897057B891}"/>
              </a:ext>
            </a:extLst>
          </p:cNvPr>
          <p:cNvSpPr/>
          <p:nvPr/>
        </p:nvSpPr>
        <p:spPr>
          <a:xfrm>
            <a:off x="4986867" y="1307201"/>
            <a:ext cx="6019463" cy="4651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—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Тільки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одна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людина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мене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тоді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втішала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–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мій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дідусь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.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Воно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й не дивно, тому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що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дідусь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,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дід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Леон,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завжди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мене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втішав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: з того часу як я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навчився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ходити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,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він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став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пускати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мене у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свій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закуток.</a:t>
            </a:r>
            <a:endParaRPr lang="ru-UA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Закуток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діда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Леона –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це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все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моє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життя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. Моя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схованка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і моя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печера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Алі-баби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. Коли бабуся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починає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нас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злегка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діставати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,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він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нахиляється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до мене і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шепоче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на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вухо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:</a:t>
            </a:r>
            <a:endParaRPr lang="ru-UA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—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Що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,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Грегуар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,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чи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не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прогулятися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 нам з тобою в </a:t>
            </a:r>
            <a:r>
              <a:rPr lang="ru-RU" sz="2000" dirty="0" err="1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Леоленд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  <a:cs typeface="Georgia" panose="02040502050405020303" pitchFamily="18" charset="0"/>
              </a:rPr>
              <a:t>?</a:t>
            </a:r>
            <a:endParaRPr lang="ru-UA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4" name="Picture 2" descr="Відгук за твором Ганни Гавальда «35 кілограмів надії. Книга «35 кіло надії  Аналіз 35 кіло надії">
            <a:extLst>
              <a:ext uri="{FF2B5EF4-FFF2-40B4-BE49-F238E27FC236}">
                <a16:creationId xmlns:a16="http://schemas.microsoft.com/office/drawing/2014/main" id="{AD4E1764-F3E9-4619-B1D7-4D24D98C7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938" y="1557866"/>
            <a:ext cx="3691129" cy="28651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1353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5273FD-736F-45C6-84A4-D4BCE60DB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124" y="229972"/>
            <a:ext cx="7958331" cy="1077229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Леоленд</a:t>
            </a:r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 найкраще місце у світі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8480934-D161-4DF8-85B5-CC897057B891}"/>
              </a:ext>
            </a:extLst>
          </p:cNvPr>
          <p:cNvSpPr/>
          <p:nvPr/>
        </p:nvSpPr>
        <p:spPr>
          <a:xfrm>
            <a:off x="4775201" y="1307201"/>
            <a:ext cx="6578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Д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ідів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закуток –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це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місце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де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мені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найкраще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в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світі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.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Хоча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здавалося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б,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що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там такого особливого – сарайчик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із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дощок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і листового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заліза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у кутку садка, зимою у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ньому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холодно,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літом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жарко. Я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намагаюся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забігати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туди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як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можна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частіше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.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Що-небудь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змайструвати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взяти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напрокат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інструмент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чи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деревя'шку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подивитись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як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працює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дід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Леон (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він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зараз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робить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на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замовлення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меблі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для ресторану),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порадитися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з ним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чи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просто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посидіти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.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Мені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тут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подобається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моє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це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місце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от і все.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Пам'ятаєте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я говорив,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що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від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запаху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школи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мене нудить? </a:t>
            </a:r>
          </a:p>
        </p:txBody>
      </p:sp>
      <p:pic>
        <p:nvPicPr>
          <p:cNvPr id="4" name="Picture 2" descr="Відгук за твором Ганни Гавальда «35 кілограмів надії. Книга «35 кіло надії  Аналіз 35 кіло надії">
            <a:extLst>
              <a:ext uri="{FF2B5EF4-FFF2-40B4-BE49-F238E27FC236}">
                <a16:creationId xmlns:a16="http://schemas.microsoft.com/office/drawing/2014/main" id="{AD4E1764-F3E9-4619-B1D7-4D24D98C7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005" y="1412048"/>
            <a:ext cx="3691129" cy="28651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75D6403-C698-4440-8945-B4B428C40A7B}"/>
              </a:ext>
            </a:extLst>
          </p:cNvPr>
          <p:cNvSpPr/>
          <p:nvPr/>
        </p:nvSpPr>
        <p:spPr>
          <a:xfrm>
            <a:off x="1312333" y="4845787"/>
            <a:ext cx="9956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Так от, тут –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навпаки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: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входячи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у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цю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закиданий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– не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повернутися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– сарайчик, я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роздуваю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ніздрі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щоб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поглибше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вдихнути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запах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щастя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. Запах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гарячої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змазки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електронагрівача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пайки, клею, тютюну і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багато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чого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. Здорово. Я давно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вирішив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що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коли-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небудь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виділю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цей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запах в чистому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вигляді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створю духи і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назву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їх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"Закуток".</a:t>
            </a:r>
          </a:p>
        </p:txBody>
      </p:sp>
    </p:spTree>
    <p:extLst>
      <p:ext uri="{BB962C8B-B14F-4D97-AF65-F5344CB8AC3E}">
        <p14:creationId xmlns:p14="http://schemas.microsoft.com/office/powerpoint/2010/main" val="3944379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5273FD-736F-45C6-84A4-D4BCE60DB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124" y="229972"/>
            <a:ext cx="7958331" cy="1077229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Дідусь Леон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5" name="Picture 4" descr="https://fs01.vseosvita.ua/0100cbv4-5307/008.jpg">
            <a:extLst>
              <a:ext uri="{FF2B5EF4-FFF2-40B4-BE49-F238E27FC236}">
                <a16:creationId xmlns:a16="http://schemas.microsoft.com/office/drawing/2014/main" id="{1119E83B-916A-4A08-9C2A-356981443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125" y="3640666"/>
            <a:ext cx="3597287" cy="265352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EEF2107-4431-4B77-A7D5-D18A1B608B9D}"/>
              </a:ext>
            </a:extLst>
          </p:cNvPr>
          <p:cNvSpPr/>
          <p:nvPr/>
        </p:nvSpPr>
        <p:spPr>
          <a:xfrm>
            <a:off x="4945412" y="1225689"/>
            <a:ext cx="636605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81000" algn="just">
              <a:spcAft>
                <a:spcPts val="0"/>
              </a:spcAft>
            </a:pP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Мій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дід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Леон –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такий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же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майстер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на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всі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руки, як і я,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тільки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у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нього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до того ж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і голова варить. У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школі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був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відмінником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першим у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класі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з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усіх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предметів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і,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між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іншим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признався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мені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одного разу,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що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ніколи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не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сидів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за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підручниками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у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вихідні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("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Чому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?"— "Та просто не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хотів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і все").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Він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був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першим з математики, з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французької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з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англійської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з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історії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– з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усіх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предметів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чесне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слово! У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сімнадцять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років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він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поступив до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Вищої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політехнічної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школи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а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це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між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іншим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найскладніший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вуз у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Франції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. А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потім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він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будував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колосальні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штуки: мости,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транспортні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розв'язки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тунелі</a:t>
            </a:r>
            <a:r>
              <a:rPr lang="ru-UA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греблі</a:t>
            </a:r>
            <a:r>
              <a:rPr lang="ru-UA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. </a:t>
            </a:r>
            <a:endParaRPr lang="ru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146" name="Picture 2" descr="35 кило надежды / 35 kilos d'espoir (2010) Франция - Бельгия SAT-Rip + DVB:  Скачать Фильмы Бесплатно Смотреть Фильмы Онлайн">
            <a:extLst>
              <a:ext uri="{FF2B5EF4-FFF2-40B4-BE49-F238E27FC236}">
                <a16:creationId xmlns:a16="http://schemas.microsoft.com/office/drawing/2014/main" id="{13A8A89B-BE90-4252-9F76-FB359540A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208" y="1144058"/>
            <a:ext cx="3744204" cy="2246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9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5273FD-736F-45C6-84A4-D4BCE60DB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124" y="229972"/>
            <a:ext cx="7958331" cy="1077229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Дідусь Леон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8480934-D161-4DF8-85B5-CC897057B891}"/>
              </a:ext>
            </a:extLst>
          </p:cNvPr>
          <p:cNvSpPr/>
          <p:nvPr/>
        </p:nvSpPr>
        <p:spPr>
          <a:xfrm>
            <a:off x="4783667" y="1159932"/>
            <a:ext cx="6434666" cy="5026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Словом, так, на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діда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Леона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можеш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більше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не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розраховувати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. Я люблю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самостійних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людей,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які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вміють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добиватися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своєї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мети,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зрозуміло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?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Терпіти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не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можу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ледарів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які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тільки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і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знають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що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жалітися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, і в додачу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вилітають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із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школи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за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погану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поведінку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! З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розуму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зійти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! Лоботряс і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другорічник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!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Відмінна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картина!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Вітаю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!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Подумати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тільки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, а я-то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завжди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тебе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захищав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…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Завжди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! Батькам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твоїм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говорив,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що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в тебе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вірю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виправдовував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тебе, та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іще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й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підтримував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! Ось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що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я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тобі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скажу,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друже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: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нещасним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бути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куди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легше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ніж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бути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щасливим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, а я не люблю,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чуєш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не люблю людей,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які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шукають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легкі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шляхи. Не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виношу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нитиків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! Будь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щасливий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чорт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забирай!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Роби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що-небудь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щоб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 бути </a:t>
            </a:r>
            <a:r>
              <a:rPr lang="ru-UA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щасливим</a:t>
            </a:r>
            <a:r>
              <a:rPr lang="ru-UA" dirty="0">
                <a:latin typeface="Cambria Math" panose="02040503050406030204" pitchFamily="18" charset="0"/>
                <a:ea typeface="Cambria Math" panose="02040503050406030204" pitchFamily="18" charset="0"/>
              </a:rPr>
              <a:t>!</a:t>
            </a:r>
            <a:endParaRPr lang="ru-UA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4" name="Picture 2" descr="Відгук за твором Ганни Гавальда «35 кілограмів надії. Книга «35 кіло надії  Аналіз 35 кіло надії">
            <a:extLst>
              <a:ext uri="{FF2B5EF4-FFF2-40B4-BE49-F238E27FC236}">
                <a16:creationId xmlns:a16="http://schemas.microsoft.com/office/drawing/2014/main" id="{AD4E1764-F3E9-4619-B1D7-4D24D98C7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538" y="1159932"/>
            <a:ext cx="3691129" cy="28651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571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95CC36-684E-441D-B29A-10659EF4F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332" y="525546"/>
            <a:ext cx="7958331" cy="1077229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Незавершене речення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6CFFD40-DBED-4635-93D7-0DCB2404FBEF}"/>
              </a:ext>
            </a:extLst>
          </p:cNvPr>
          <p:cNvSpPr/>
          <p:nvPr/>
        </p:nvSpPr>
        <p:spPr>
          <a:xfrm>
            <a:off x="1693332" y="1602775"/>
            <a:ext cx="8619067" cy="1743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Грегуар мені близький тим, що ...</a:t>
            </a:r>
            <a:endParaRPr lang="ru-UA" sz="3200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Я розумію Грегуара, тому що ...</a:t>
            </a:r>
            <a:endParaRPr lang="ru-UA" sz="3200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Я вдячний Грегуару за те, що….</a:t>
            </a:r>
            <a:endParaRPr lang="ru-UA" sz="3200" dirty="0">
              <a:effectLst/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84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14771A-E59F-44AA-B84B-76077089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Домашнє завдання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09FA96D-5131-49F3-AC3C-D0A3DDB1C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1. Написати лист Грегуару.</a:t>
            </a:r>
          </a:p>
          <a:p>
            <a:pPr marL="0" indent="0">
              <a:buNone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2. Прочитати оповідання </a:t>
            </a:r>
            <a:r>
              <a:rPr lang="uk-UA"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Дж.Лондона</a:t>
            </a: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« Жага до життя».</a:t>
            </a:r>
            <a:endParaRPr lang="ru-UA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491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BB025A1-8688-49A7-B99C-3F7BE4B2D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372" y="198456"/>
            <a:ext cx="7958331" cy="1077229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Порушена послідовність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CD6E8A1-8EB5-4B7A-A7F0-2B1993248CE5}"/>
              </a:ext>
            </a:extLst>
          </p:cNvPr>
          <p:cNvSpPr/>
          <p:nvPr/>
        </p:nvSpPr>
        <p:spPr>
          <a:xfrm>
            <a:off x="1727199" y="1397675"/>
            <a:ext cx="848360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Вступ та навчання в пансіоні.</a:t>
            </a: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Звичайне життя  </a:t>
            </a:r>
            <a:r>
              <a:rPr lang="uk-UA"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трьохрічного</a:t>
            </a: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Грегуара. </a:t>
            </a: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Період без школи і пошук коледжу.</a:t>
            </a: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Навчання в школі й несподіване відрахування.</a:t>
            </a: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Одужання діда і щасливе життя.</a:t>
            </a: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Переосмислення власних бажань і написання листа в технічний коледж.</a:t>
            </a:r>
          </a:p>
        </p:txBody>
      </p:sp>
      <p:pic>
        <p:nvPicPr>
          <p:cNvPr id="13" name="Picture 4" descr="Краткое содержание «35 кило надежды»">
            <a:extLst>
              <a:ext uri="{FF2B5EF4-FFF2-40B4-BE49-F238E27FC236}">
                <a16:creationId xmlns:a16="http://schemas.microsoft.com/office/drawing/2014/main" id="{26DDEA9B-67EF-46F3-9263-3820BA989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401" y="3197778"/>
            <a:ext cx="2278062" cy="31400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503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BB025A1-8688-49A7-B99C-3F7BE4B2D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372" y="198456"/>
            <a:ext cx="7958331" cy="1077229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Порушена послідовність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CD6E8A1-8EB5-4B7A-A7F0-2B1993248CE5}"/>
              </a:ext>
            </a:extLst>
          </p:cNvPr>
          <p:cNvSpPr/>
          <p:nvPr/>
        </p:nvSpPr>
        <p:spPr>
          <a:xfrm>
            <a:off x="1727199" y="1397675"/>
            <a:ext cx="848360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Звичайне життя  </a:t>
            </a:r>
            <a:r>
              <a:rPr lang="uk-UA"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трьохрічного</a:t>
            </a: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Грегуара. </a:t>
            </a: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Навчання в школі й несподіване відрахування.</a:t>
            </a: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Період без школи і пошук коледжу.</a:t>
            </a: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Переосмислення власних бажань і написання листа в технічний коледж.</a:t>
            </a: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Вступ та навчання в пансіоні.</a:t>
            </a: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uk-UA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Одужання діда і щасливе життя.</a:t>
            </a:r>
            <a:endParaRPr lang="uk-UA" sz="2800" b="0" i="0" dirty="0">
              <a:effectLst/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3" name="Picture 4" descr="Краткое содержание «35 кило надежды»">
            <a:extLst>
              <a:ext uri="{FF2B5EF4-FFF2-40B4-BE49-F238E27FC236}">
                <a16:creationId xmlns:a16="http://schemas.microsoft.com/office/drawing/2014/main" id="{26DDEA9B-67EF-46F3-9263-3820BA989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401" y="3197778"/>
            <a:ext cx="2278062" cy="31400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625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BB025A1-8688-49A7-B99C-3F7BE4B2D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372" y="198456"/>
            <a:ext cx="7958331" cy="1077229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Грегуар </a:t>
            </a:r>
            <a:r>
              <a:rPr lang="uk-UA" sz="3600" b="1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Дюбоськ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2050" name="Picture 2" descr="https://fs01.vseosvita.ua/0100cbv4-5307/005.jpg">
            <a:extLst>
              <a:ext uri="{FF2B5EF4-FFF2-40B4-BE49-F238E27FC236}">
                <a16:creationId xmlns:a16="http://schemas.microsoft.com/office/drawing/2014/main" id="{351EFC69-E3A2-4A34-8889-E0D009B764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650" y="1350529"/>
            <a:ext cx="2476500" cy="18478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fs01.vseosvita.ua/0100cbv4-5307/008.jpg">
            <a:extLst>
              <a:ext uri="{FF2B5EF4-FFF2-40B4-BE49-F238E27FC236}">
                <a16:creationId xmlns:a16="http://schemas.microsoft.com/office/drawing/2014/main" id="{777D68C6-6242-4DCF-B7C4-50A1F22815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114" y="1275685"/>
            <a:ext cx="2486025" cy="18383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fs01.vseosvita.ua/0100cbv4-5307/007.jpg">
            <a:extLst>
              <a:ext uri="{FF2B5EF4-FFF2-40B4-BE49-F238E27FC236}">
                <a16:creationId xmlns:a16="http://schemas.microsoft.com/office/drawing/2014/main" id="{128353DF-AD63-4CF7-AE64-FEB6E8EA2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832" y="3659622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fs01.vseosvita.ua/0100cbv4-5307/009.jpg">
            <a:extLst>
              <a:ext uri="{FF2B5EF4-FFF2-40B4-BE49-F238E27FC236}">
                <a16:creationId xmlns:a16="http://schemas.microsoft.com/office/drawing/2014/main" id="{C1D63289-CDC5-4277-BE21-F66BB26F5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699" y="3713214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fs01.vseosvita.ua/0100cbv4-5307/006.jpg">
            <a:extLst>
              <a:ext uri="{FF2B5EF4-FFF2-40B4-BE49-F238E27FC236}">
                <a16:creationId xmlns:a16="http://schemas.microsoft.com/office/drawing/2014/main" id="{C7CDD58D-3DC2-4B09-9D07-5845E17CF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788" y="4191239"/>
            <a:ext cx="2543175" cy="18002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Як правильно клеїти різні види шпалер: детальна інструкція">
            <a:extLst>
              <a:ext uri="{FF2B5EF4-FFF2-40B4-BE49-F238E27FC236}">
                <a16:creationId xmlns:a16="http://schemas.microsoft.com/office/drawing/2014/main" id="{ECAEA3E7-D469-4C15-AEE0-C6DCEDCB7A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9919" y="4112393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35 кіло надії / 35 kilos d'espoir (2010) / Джарвіс - ваш асистент з вибору  фільмів">
            <a:extLst>
              <a:ext uri="{FF2B5EF4-FFF2-40B4-BE49-F238E27FC236}">
                <a16:creationId xmlns:a16="http://schemas.microsoft.com/office/drawing/2014/main" id="{890AAE73-5BB1-4410-8D87-DAE4B1377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120" y="1350529"/>
            <a:ext cx="2555430" cy="1714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56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2D4AF73-8766-4F83-99B9-797A91783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4527" y="950397"/>
            <a:ext cx="3576401" cy="2689217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«Я ненавиджу школу</a:t>
            </a:r>
            <a:endParaRPr lang="ru-UA" sz="1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Я ненавиджу її понад усе</a:t>
            </a:r>
            <a:endParaRPr lang="ru-UA" sz="1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Ні, навіть більше.</a:t>
            </a:r>
            <a:endParaRPr lang="ru-UA" sz="1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Вона зламала мені усе життя».</a:t>
            </a:r>
            <a:endParaRPr lang="ru-UA" sz="1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ru-UA" dirty="0"/>
          </a:p>
        </p:txBody>
      </p:sp>
      <p:pic>
        <p:nvPicPr>
          <p:cNvPr id="8194" name="Picture 2" descr="35 кило надежды | Анна Гавальда | LoveRead.ec - читать книги онлайн  бесплатно">
            <a:extLst>
              <a:ext uri="{FF2B5EF4-FFF2-40B4-BE49-F238E27FC236}">
                <a16:creationId xmlns:a16="http://schemas.microsoft.com/office/drawing/2014/main" id="{1DC77D8F-8FA7-4111-B9F8-0E685CDA0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143" y="1027272"/>
            <a:ext cx="1660789" cy="333109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B2FDBFCA-8355-489F-85D0-95054BD74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1068156"/>
              </p:ext>
            </p:extLst>
          </p:nvPr>
        </p:nvGraphicFramePr>
        <p:xfrm>
          <a:off x="2175934" y="1788050"/>
          <a:ext cx="863732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DCADE63-518A-4A8C-9CF5-8AD54520D591}"/>
              </a:ext>
            </a:extLst>
          </p:cNvPr>
          <p:cNvSpPr/>
          <p:nvPr/>
        </p:nvSpPr>
        <p:spPr>
          <a:xfrm>
            <a:off x="3115215" y="297934"/>
            <a:ext cx="71579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Шлях Грегуара до здій­снення мрії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3138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64ED2C-2208-4415-9D39-C715732C8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Шлях Грегуара до здій­снення мрії</a:t>
            </a:r>
            <a:endParaRPr lang="ru-UA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35C0A6C-D930-4EF6-9593-32E9184A9A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611287"/>
              </p:ext>
            </p:extLst>
          </p:nvPr>
        </p:nvGraphicFramePr>
        <p:xfrm>
          <a:off x="1236134" y="1346670"/>
          <a:ext cx="9499600" cy="48781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0989">
                  <a:extLst>
                    <a:ext uri="{9D8B030D-6E8A-4147-A177-3AD203B41FA5}">
                      <a16:colId xmlns:a16="http://schemas.microsoft.com/office/drawing/2014/main" val="2439166371"/>
                    </a:ext>
                  </a:extLst>
                </a:gridCol>
                <a:gridCol w="1882636">
                  <a:extLst>
                    <a:ext uri="{9D8B030D-6E8A-4147-A177-3AD203B41FA5}">
                      <a16:colId xmlns:a16="http://schemas.microsoft.com/office/drawing/2014/main" val="1300809677"/>
                    </a:ext>
                  </a:extLst>
                </a:gridCol>
                <a:gridCol w="3419653">
                  <a:extLst>
                    <a:ext uri="{9D8B030D-6E8A-4147-A177-3AD203B41FA5}">
                      <a16:colId xmlns:a16="http://schemas.microsoft.com/office/drawing/2014/main" val="1195922636"/>
                    </a:ext>
                  </a:extLst>
                </a:gridCol>
                <a:gridCol w="2846322">
                  <a:extLst>
                    <a:ext uri="{9D8B030D-6E8A-4147-A177-3AD203B41FA5}">
                      <a16:colId xmlns:a16="http://schemas.microsoft.com/office/drawing/2014/main" val="2556953370"/>
                    </a:ext>
                  </a:extLst>
                </a:gridCol>
              </a:tblGrid>
              <a:tr h="1922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Заклад</a:t>
                      </a:r>
                      <a:endParaRPr lang="ru-UA" sz="2000" b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Вчителі</a:t>
                      </a:r>
                      <a:endParaRPr lang="ru-UA" sz="2000" b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Перемоги і поразки</a:t>
                      </a:r>
                      <a:endParaRPr lang="ru-UA" sz="2000" b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Психологічний стан</a:t>
                      </a:r>
                      <a:endParaRPr lang="ru-UA" sz="2000" b="1" dirty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255376"/>
                  </a:ext>
                </a:extLst>
              </a:tr>
              <a:tr h="5171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Дитячий садок. Старша група</a:t>
                      </a:r>
                      <a:endParaRPr lang="ru-UA" sz="1400" dirty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Вихователька   Марі – чуйна, любить Грегуара.</a:t>
                      </a:r>
                      <a:endParaRPr lang="ru-UA" sz="1400" dirty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Навчився багато речей робити своїми ру­ками</a:t>
                      </a:r>
                      <a:endParaRPr lang="ru-UA" sz="1400" dirty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Щасливий, майструє іграшки, любить Марі</a:t>
                      </a:r>
                      <a:endParaRPr lang="ru-UA" sz="1400" dirty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extLst>
                  <a:ext uri="{0D108BD9-81ED-4DB2-BD59-A6C34878D82A}">
                    <a16:rowId xmlns:a16="http://schemas.microsoft.com/office/drawing/2014/main" val="3863771524"/>
                  </a:ext>
                </a:extLst>
              </a:tr>
              <a:tr h="7784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Молодша школа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Мадам Даре, зневажає хлопчика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Навчився   читати,   виконуючи   прохання Марі, але вчиться погано, залишений на повторний курс у другому класі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Ненавидить мадам Даре, почува­ється нещасним</a:t>
                      </a:r>
                      <a:endParaRPr lang="ru-UA" sz="1400" dirty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extLst>
                  <a:ext uri="{0D108BD9-81ED-4DB2-BD59-A6C34878D82A}">
                    <a16:rowId xmlns:a16="http://schemas.microsoft.com/office/drawing/2014/main" val="2822186576"/>
                  </a:ext>
                </a:extLst>
              </a:tr>
              <a:tr h="11268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Середня школа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Директриса,   вчитель­ка фізкультури - ма­дам Берлюрон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Учиться    погано,    не    розуміє    і    не запам'ятовує   навчальний   матеріал,   не може самостійно виконати домашнє за­вдання, залишений на повторний курс у шостому класі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Нещасливий, має незадовільний психічний і фізичний стан, часто плаче, любить робити щось сво­їми руками, працює в сарайчи­ку дідуся</a:t>
                      </a:r>
                      <a:endParaRPr lang="ru-UA" sz="1400" dirty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extLst>
                  <a:ext uri="{0D108BD9-81ED-4DB2-BD59-A6C34878D82A}">
                    <a16:rowId xmlns:a16="http://schemas.microsoft.com/office/drawing/2014/main" val="33441034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Жан-Мулен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Байдужі вчителі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Деградує, тупішає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Замкнувся у собі, почувається не­щасним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 anchor="ctr"/>
                </a:tc>
                <a:extLst>
                  <a:ext uri="{0D108BD9-81ED-4DB2-BD59-A6C34878D82A}">
                    <a16:rowId xmlns:a16="http://schemas.microsoft.com/office/drawing/2014/main" val="1121172265"/>
                  </a:ext>
                </a:extLst>
              </a:tr>
              <a:tr h="10397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Технічний ліцей «Граншан»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Привітні   викладачі   і директриса, підтриму­ють Грегуара в навчан­ні і всіх його справах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Робить успіхи в навчанні, перший в ма­люванні і на уроках праці</a:t>
                      </a:r>
                      <a:endParaRPr lang="ru-UA" sz="1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Відчуває увагу і любов вчителів, щасливий. Знаходить у собі сили покращити свій фізичний стан</a:t>
                      </a:r>
                      <a:endParaRPr lang="ru-UA" sz="1400" dirty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" marR="9017" marT="0" marB="0"/>
                </a:tc>
                <a:extLst>
                  <a:ext uri="{0D108BD9-81ED-4DB2-BD59-A6C34878D82A}">
                    <a16:rowId xmlns:a16="http://schemas.microsoft.com/office/drawing/2014/main" val="2799885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359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BB321-347D-4F3E-9AFF-0D6B191FE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Культурологічна довідка</a:t>
            </a:r>
            <a:br>
              <a:rPr lang="ru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7BE9CA-9F55-4E89-9DF1-803BEC0E2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9332" y="1727028"/>
            <a:ext cx="8334668" cy="3997828"/>
          </a:xfrm>
        </p:spPr>
        <p:txBody>
          <a:bodyPr/>
          <a:lstStyle/>
          <a:p>
            <a:pPr algn="just"/>
            <a:r>
              <a:rPr lang="uk-UA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У Франції існують так звані «материнські школи», які працюють за педагогічною мето­дикою Поліни </a:t>
            </a:r>
            <a:r>
              <a:rPr lang="uk-UA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Кергомар</a:t>
            </a:r>
            <a:r>
              <a:rPr lang="uk-UA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Дітей до цих закладів приймають, починаючи с двох років і до чотирьох доглядають за ними і навчають різним іграм. У 4-5 років дітей вчать усно спіл­куватися, малювати, ліпити та інших практичних навичок. Дітей 5-6 років готують до читання, рахування, письма.</a:t>
            </a:r>
            <a:endParaRPr lang="ru-UA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69803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BB321-347D-4F3E-9AFF-0D6B191FE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Культурологічна довідка</a:t>
            </a:r>
            <a:br>
              <a:rPr lang="ru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7BE9CA-9F55-4E89-9DF1-803BEC0E2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9331" y="1727028"/>
            <a:ext cx="8724135" cy="3997828"/>
          </a:xfrm>
        </p:spPr>
        <p:txBody>
          <a:bodyPr/>
          <a:lstStyle/>
          <a:p>
            <a:r>
              <a:rPr lang="uk-UA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Школи-пансіони у Франції - це школи, де учні </a:t>
            </a:r>
            <a:r>
              <a:rPr lang="uk-UA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вчаться</a:t>
            </a:r>
            <a:r>
              <a:rPr lang="uk-UA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і перебувають ці­лодобово. Як правило, це приватні заклади, навчання в яких частково оплачує держава, частково батьки. Програма навчання в них така сама, як у державних закладах, але в окремих пансіонах вводиться додаткова спеціалізація: робота в теплицях, технічних майстернях тощо.</a:t>
            </a:r>
            <a:endParaRPr lang="ru-UA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20461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C9DCED-194E-4DD2-A253-6BAAE8B78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834" y="350856"/>
            <a:ext cx="7958331" cy="107722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Навчальні заклади, в яких навчався Грегуар</a:t>
            </a:r>
            <a:endParaRPr lang="ru-UA" sz="3600" b="1" dirty="0">
              <a:solidFill>
                <a:schemeClr val="accent4">
                  <a:lumMod val="20000"/>
                  <a:lumOff val="8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6A4B5FA8-B912-450F-8EC7-F8CC6F213A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975874"/>
              </p:ext>
            </p:extLst>
          </p:nvPr>
        </p:nvGraphicFramePr>
        <p:xfrm>
          <a:off x="1541316" y="1651000"/>
          <a:ext cx="9109365" cy="4144592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776299">
                  <a:extLst>
                    <a:ext uri="{9D8B030D-6E8A-4147-A177-3AD203B41FA5}">
                      <a16:colId xmlns:a16="http://schemas.microsoft.com/office/drawing/2014/main" val="517306550"/>
                    </a:ext>
                  </a:extLst>
                </a:gridCol>
                <a:gridCol w="2901058">
                  <a:extLst>
                    <a:ext uri="{9D8B030D-6E8A-4147-A177-3AD203B41FA5}">
                      <a16:colId xmlns:a16="http://schemas.microsoft.com/office/drawing/2014/main" val="4066496202"/>
                    </a:ext>
                  </a:extLst>
                </a:gridCol>
                <a:gridCol w="3432008">
                  <a:extLst>
                    <a:ext uri="{9D8B030D-6E8A-4147-A177-3AD203B41FA5}">
                      <a16:colId xmlns:a16="http://schemas.microsoft.com/office/drawing/2014/main" val="2123575414"/>
                    </a:ext>
                  </a:extLst>
                </a:gridCol>
              </a:tblGrid>
              <a:tr h="321527">
                <a:tc>
                  <a:txBody>
                    <a:bodyPr/>
                    <a:lstStyle/>
                    <a:p>
                      <a:pPr algn="just"/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ШКОЛА</a:t>
                      </a:r>
                    </a:p>
                  </a:txBody>
                  <a:tcPr marL="48161" marR="48161" marT="24080" marB="2408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КОЛЕДЖ ЖАН-МУЛЕН</a:t>
                      </a:r>
                    </a:p>
                  </a:txBody>
                  <a:tcPr marL="48161" marR="48161" marT="24080" marB="2408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ТЕХНІЧНИЙ ЛІЦЕЙ</a:t>
                      </a:r>
                    </a:p>
                  </a:txBody>
                  <a:tcPr marL="48161" marR="48161" marT="24080" marB="2408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18497"/>
                  </a:ext>
                </a:extLst>
              </a:tr>
              <a:tr h="637660">
                <a:tc>
                  <a:txBody>
                    <a:bodyPr/>
                    <a:lstStyle/>
                    <a:p>
                      <a:pPr fontAlgn="t" latinLnBrk="0"/>
                      <a:r>
                        <a:rPr lang="uk-UA" sz="2400" kern="1200" dirty="0" err="1">
                          <a:solidFill>
                            <a:schemeClr val="dk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Уроки</a:t>
                      </a:r>
                      <a:r>
                        <a:rPr lang="uk-UA" sz="2400" kern="1200" dirty="0">
                          <a:solidFill>
                            <a:schemeClr val="dk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 фізкультури</a:t>
                      </a:r>
                    </a:p>
                  </a:txBody>
                  <a:tcPr marL="16101" marR="16101" marT="10734" marB="10734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uk-UA" sz="2400" kern="1200" dirty="0">
                          <a:solidFill>
                            <a:schemeClr val="dk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Він-інший, байдужий для всіх</a:t>
                      </a:r>
                    </a:p>
                  </a:txBody>
                  <a:tcPr marL="16101" marR="16101" marT="10734" marB="10734"/>
                </a:tc>
                <a:tc>
                  <a:txBody>
                    <a:bodyPr/>
                    <a:lstStyle/>
                    <a:p>
                      <a:pPr fontAlgn="t" latinLnBrk="0"/>
                      <a:r>
                        <a:rPr lang="uk-UA" sz="2400" b="0">
                          <a:solidFill>
                            <a:srgbClr val="333333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«Я тут хочу навчатися?»</a:t>
                      </a:r>
                      <a:endParaRPr lang="uk-UA" sz="2400" b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16101" marR="16101" marT="10734" marB="10734"/>
                </a:tc>
                <a:extLst>
                  <a:ext uri="{0D108BD9-81ED-4DB2-BD59-A6C34878D82A}">
                    <a16:rowId xmlns:a16="http://schemas.microsoft.com/office/drawing/2014/main" val="885349772"/>
                  </a:ext>
                </a:extLst>
              </a:tr>
              <a:tr h="446363">
                <a:tc>
                  <a:txBody>
                    <a:bodyPr/>
                    <a:lstStyle/>
                    <a:p>
                      <a:pPr fontAlgn="t" latinLnBrk="0"/>
                      <a:r>
                        <a:rPr lang="uk-UA" sz="2400" kern="1200" dirty="0">
                          <a:solidFill>
                            <a:schemeClr val="dk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Рівень навчання</a:t>
                      </a:r>
                    </a:p>
                  </a:txBody>
                  <a:tcPr marL="16101" marR="16101" marT="10734" marB="10734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uk-UA" sz="2400" kern="1200" dirty="0">
                          <a:solidFill>
                            <a:schemeClr val="dk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Самий старший у класі</a:t>
                      </a:r>
                    </a:p>
                  </a:txBody>
                  <a:tcPr marL="16101" marR="16101" marT="10734" marB="10734"/>
                </a:tc>
                <a:tc>
                  <a:txBody>
                    <a:bodyPr/>
                    <a:lstStyle/>
                    <a:p>
                      <a:pPr fontAlgn="t" latinLnBrk="0"/>
                      <a:r>
                        <a:rPr lang="uk-UA" sz="2400" b="0" dirty="0">
                          <a:solidFill>
                            <a:srgbClr val="333333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Лист в ліцей</a:t>
                      </a:r>
                      <a:endParaRPr lang="uk-UA" sz="2400" b="0" dirty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16101" marR="16101" marT="10734" marB="10734"/>
                </a:tc>
                <a:extLst>
                  <a:ext uri="{0D108BD9-81ED-4DB2-BD59-A6C34878D82A}">
                    <a16:rowId xmlns:a16="http://schemas.microsoft.com/office/drawing/2014/main" val="2030629663"/>
                  </a:ext>
                </a:extLst>
              </a:tr>
              <a:tr h="637660">
                <a:tc>
                  <a:txBody>
                    <a:bodyPr/>
                    <a:lstStyle/>
                    <a:p>
                      <a:pPr fontAlgn="t" latinLnBrk="0"/>
                      <a:r>
                        <a:rPr lang="uk-UA" sz="2400" kern="1200" dirty="0">
                          <a:solidFill>
                            <a:schemeClr val="dk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Не виконання домашніх завдань</a:t>
                      </a:r>
                    </a:p>
                  </a:txBody>
                  <a:tcPr marL="16101" marR="16101" marT="10734" marB="10734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uk-UA" sz="2400" kern="1200" dirty="0">
                          <a:solidFill>
                            <a:schemeClr val="dk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Не самий тупий</a:t>
                      </a:r>
                    </a:p>
                  </a:txBody>
                  <a:tcPr marL="16101" marR="16101" marT="10734" marB="10734"/>
                </a:tc>
                <a:tc>
                  <a:txBody>
                    <a:bodyPr/>
                    <a:lstStyle/>
                    <a:p>
                      <a:pPr fontAlgn="t" latinLnBrk="0"/>
                      <a:r>
                        <a:rPr lang="ru-RU" sz="2400" b="0">
                          <a:solidFill>
                            <a:srgbClr val="333333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«В мені 35 кіло надії…»</a:t>
                      </a:r>
                      <a:endParaRPr lang="ru-RU" sz="2400" b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16101" marR="16101" marT="10734" marB="10734"/>
                </a:tc>
                <a:extLst>
                  <a:ext uri="{0D108BD9-81ED-4DB2-BD59-A6C34878D82A}">
                    <a16:rowId xmlns:a16="http://schemas.microsoft.com/office/drawing/2014/main" val="4282257693"/>
                  </a:ext>
                </a:extLst>
              </a:tr>
              <a:tr h="63766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uk-UA" sz="2000" kern="1200" dirty="0">
                          <a:solidFill>
                            <a:schemeClr val="dk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ДИСЦИПЛІНА</a:t>
                      </a:r>
                    </a:p>
                  </a:txBody>
                  <a:tcPr marL="16101" marR="16101" marT="10734" marB="10734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uk-UA" sz="2400" kern="1200" dirty="0">
                          <a:solidFill>
                            <a:schemeClr val="dk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Можна було не вчитися</a:t>
                      </a:r>
                    </a:p>
                  </a:txBody>
                  <a:tcPr marL="16101" marR="16101" marT="10734" marB="10734"/>
                </a:tc>
                <a:tc>
                  <a:txBody>
                    <a:bodyPr/>
                    <a:lstStyle/>
                    <a:p>
                      <a:pPr fontAlgn="t" latinLnBrk="0"/>
                      <a:r>
                        <a:rPr lang="uk-UA" sz="2400" b="0" dirty="0">
                          <a:solidFill>
                            <a:srgbClr val="333333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Екзамен</a:t>
                      </a:r>
                      <a:endParaRPr lang="uk-UA" sz="2400" b="0" dirty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16101" marR="16101" marT="10734" marB="10734"/>
                </a:tc>
                <a:extLst>
                  <a:ext uri="{0D108BD9-81ED-4DB2-BD59-A6C34878D82A}">
                    <a16:rowId xmlns:a16="http://schemas.microsoft.com/office/drawing/2014/main" val="125058856"/>
                  </a:ext>
                </a:extLst>
              </a:tr>
              <a:tr h="255064">
                <a:tc gridSpan="3">
                  <a:txBody>
                    <a:bodyPr/>
                    <a:lstStyle/>
                    <a:p>
                      <a:pPr algn="just"/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Навчальний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заклад </a:t>
                      </a: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чи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сам </a:t>
                      </a: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Грегуар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робить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себе </a:t>
                      </a: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щасливим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?</a:t>
                      </a:r>
                    </a:p>
                  </a:txBody>
                  <a:tcPr marL="48161" marR="48161" marT="24080" marB="2408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418565"/>
                  </a:ext>
                </a:extLst>
              </a:tr>
            </a:tbl>
          </a:graphicData>
        </a:graphic>
      </p:graphicFrame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B9530F0-5BB2-4A01-8B80-59BACB17A82B}"/>
              </a:ext>
            </a:extLst>
          </p:cNvPr>
          <p:cNvSpPr/>
          <p:nvPr/>
        </p:nvSpPr>
        <p:spPr>
          <a:xfrm>
            <a:off x="10837333" y="795867"/>
            <a:ext cx="414867" cy="57827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В</a:t>
            </a:r>
          </a:p>
          <a:p>
            <a:pPr algn="ctr"/>
            <a:r>
              <a:rPr lang="uk-UA" sz="32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І</a:t>
            </a:r>
          </a:p>
          <a:p>
            <a:pPr algn="ctr"/>
            <a:r>
              <a:rPr lang="uk-UA" sz="32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</a:t>
            </a:r>
          </a:p>
          <a:p>
            <a:pPr algn="ctr"/>
            <a:endParaRPr lang="uk-UA" sz="3200" dirty="0">
              <a:solidFill>
                <a:srgbClr val="C0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/>
            <a:r>
              <a:rPr lang="uk-UA" sz="32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У</a:t>
            </a:r>
          </a:p>
          <a:p>
            <a:pPr algn="ctr"/>
            <a:endParaRPr lang="uk-UA" sz="3200" dirty="0">
              <a:solidFill>
                <a:srgbClr val="C0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/>
            <a:r>
              <a:rPr lang="uk-UA" sz="32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</a:t>
            </a:r>
          </a:p>
          <a:p>
            <a:pPr algn="ctr"/>
            <a:r>
              <a:rPr lang="uk-UA" sz="32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Е</a:t>
            </a:r>
          </a:p>
          <a:p>
            <a:pPr algn="ctr"/>
            <a:r>
              <a:rPr lang="uk-UA" sz="32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</a:t>
            </a:r>
          </a:p>
          <a:p>
            <a:pPr algn="ctr"/>
            <a:r>
              <a:rPr lang="uk-UA" sz="32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Е</a:t>
            </a:r>
          </a:p>
          <a:p>
            <a:pPr algn="ctr"/>
            <a:r>
              <a:rPr lang="uk-UA" sz="32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!</a:t>
            </a:r>
            <a:endParaRPr lang="ru-UA" sz="3200" dirty="0">
              <a:solidFill>
                <a:srgbClr val="C0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1674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Мэдисон</Template>
  <TotalTime>213</TotalTime>
  <Words>1494</Words>
  <Application>Microsoft Office PowerPoint</Application>
  <PresentationFormat>Широкоэкранный</PresentationFormat>
  <Paragraphs>143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Cambria Math</vt:lpstr>
      <vt:lpstr>Georgia</vt:lpstr>
      <vt:lpstr>MS Shell Dlg 2</vt:lpstr>
      <vt:lpstr>Times New Roman</vt:lpstr>
      <vt:lpstr>Wingdings</vt:lpstr>
      <vt:lpstr>Wingdings 3</vt:lpstr>
      <vt:lpstr>Мэдисон</vt:lpstr>
      <vt:lpstr> Складні випробування та їх роль у формуванні характеру підлітка. Образ дідуся Леона як моральний приклад і опора для хлопця. Відкритий фінал повісті.</vt:lpstr>
      <vt:lpstr>Порушена послідовність</vt:lpstr>
      <vt:lpstr>Порушена послідовність</vt:lpstr>
      <vt:lpstr>Грегуар Дюбоськ</vt:lpstr>
      <vt:lpstr>Презентация PowerPoint</vt:lpstr>
      <vt:lpstr>Шлях Грегуара до здій­снення мрії</vt:lpstr>
      <vt:lpstr>Культурологічна довідка </vt:lpstr>
      <vt:lpstr>Культурологічна довідка </vt:lpstr>
      <vt:lpstr>Навчальні заклади, в яких навчався Грегуар</vt:lpstr>
      <vt:lpstr>Грегуар  та його оточення</vt:lpstr>
      <vt:lpstr>Мудра порада батька Грегуара</vt:lpstr>
      <vt:lpstr>Перші досягнення Грегуара</vt:lpstr>
      <vt:lpstr>Дідусь Леон- моральний приклад і опора для Грегуара</vt:lpstr>
      <vt:lpstr>Леоленд- найкраще місце у світі</vt:lpstr>
      <vt:lpstr>Дідусь Леон</vt:lpstr>
      <vt:lpstr>Дідусь Леон</vt:lpstr>
      <vt:lpstr>Незавершене речення</vt:lpstr>
      <vt:lpstr>Домашнє завдання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Складні випробування та їх роль у формуванні характеру підлітка. Образ дідуся Леона як моральний приклад і опора для хлопця. Відкритий фінал повісті.</dc:title>
  <dc:creator>Іринка</dc:creator>
  <cp:lastModifiedBy>Іринка</cp:lastModifiedBy>
  <cp:revision>28</cp:revision>
  <dcterms:created xsi:type="dcterms:W3CDTF">2023-01-16T17:24:02Z</dcterms:created>
  <dcterms:modified xsi:type="dcterms:W3CDTF">2023-01-17T14:57:52Z</dcterms:modified>
</cp:coreProperties>
</file>